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8" r:id="rId2"/>
    <p:sldId id="260" r:id="rId3"/>
    <p:sldId id="261" r:id="rId4"/>
    <p:sldId id="622" r:id="rId5"/>
    <p:sldId id="566" r:id="rId6"/>
    <p:sldId id="567" r:id="rId7"/>
    <p:sldId id="573" r:id="rId8"/>
    <p:sldId id="575" r:id="rId9"/>
    <p:sldId id="576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5" r:id="rId18"/>
    <p:sldId id="586" r:id="rId19"/>
    <p:sldId id="587" r:id="rId20"/>
    <p:sldId id="588" r:id="rId21"/>
    <p:sldId id="589" r:id="rId22"/>
    <p:sldId id="590" r:id="rId23"/>
    <p:sldId id="591" r:id="rId24"/>
    <p:sldId id="592" r:id="rId25"/>
    <p:sldId id="593" r:id="rId26"/>
    <p:sldId id="594" r:id="rId27"/>
    <p:sldId id="623" r:id="rId28"/>
    <p:sldId id="631" r:id="rId29"/>
    <p:sldId id="636" r:id="rId30"/>
    <p:sldId id="637" r:id="rId31"/>
    <p:sldId id="643" r:id="rId32"/>
    <p:sldId id="644" r:id="rId33"/>
    <p:sldId id="647" r:id="rId34"/>
    <p:sldId id="649" r:id="rId35"/>
    <p:sldId id="655" r:id="rId36"/>
    <p:sldId id="656" r:id="rId37"/>
    <p:sldId id="658" r:id="rId38"/>
    <p:sldId id="661" r:id="rId39"/>
    <p:sldId id="667" r:id="rId40"/>
    <p:sldId id="670" r:id="rId41"/>
    <p:sldId id="673" r:id="rId42"/>
    <p:sldId id="674" r:id="rId43"/>
    <p:sldId id="675" r:id="rId44"/>
    <p:sldId id="679" r:id="rId45"/>
    <p:sldId id="681" r:id="rId46"/>
    <p:sldId id="682" r:id="rId47"/>
    <p:sldId id="685" r:id="rId48"/>
    <p:sldId id="686" r:id="rId49"/>
    <p:sldId id="690" r:id="rId50"/>
    <p:sldId id="693" r:id="rId51"/>
    <p:sldId id="694" r:id="rId52"/>
    <p:sldId id="695" r:id="rId53"/>
    <p:sldId id="696" r:id="rId54"/>
    <p:sldId id="700" r:id="rId55"/>
    <p:sldId id="701" r:id="rId56"/>
    <p:sldId id="703" r:id="rId57"/>
    <p:sldId id="709" r:id="rId58"/>
    <p:sldId id="711" r:id="rId59"/>
    <p:sldId id="713" r:id="rId60"/>
    <p:sldId id="714" r:id="rId61"/>
    <p:sldId id="715" r:id="rId62"/>
    <p:sldId id="716" r:id="rId63"/>
    <p:sldId id="717" r:id="rId64"/>
    <p:sldId id="719" r:id="rId65"/>
    <p:sldId id="722" r:id="rId66"/>
    <p:sldId id="723" r:id="rId67"/>
    <p:sldId id="724" r:id="rId68"/>
    <p:sldId id="725" r:id="rId69"/>
    <p:sldId id="727" r:id="rId70"/>
    <p:sldId id="736" r:id="rId71"/>
    <p:sldId id="745" r:id="rId72"/>
    <p:sldId id="760" r:id="rId73"/>
    <p:sldId id="761" r:id="rId74"/>
    <p:sldId id="749" r:id="rId75"/>
    <p:sldId id="764" r:id="rId76"/>
    <p:sldId id="765" r:id="rId77"/>
    <p:sldId id="768" r:id="rId78"/>
    <p:sldId id="755" r:id="rId79"/>
    <p:sldId id="772" r:id="rId80"/>
    <p:sldId id="774" r:id="rId8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1FF"/>
    <a:srgbClr val="AFAFFF"/>
    <a:srgbClr val="6969FF"/>
    <a:srgbClr val="7999FF"/>
    <a:srgbClr val="FFFFFF"/>
    <a:srgbClr val="0000CC"/>
    <a:srgbClr val="004D86"/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088" y="-5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2.png"/><Relationship Id="rId7" Type="http://schemas.openxmlformats.org/officeDocument/2006/relationships/image" Target="../media/image59.w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58.wmf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D6B11-25E9-4EFF-AA2E-26EA85CBC815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9132-D974-4011-9FE5-21ABDB60379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3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 defTabSz="912813">
              <a:defRPr/>
            </a:pPr>
            <a:r>
              <a:rPr lang="ru-RU" smtClean="0"/>
              <a:t>Хорев А.А. Способы и средства защиты информации (слайды)</a:t>
            </a:r>
          </a:p>
        </p:txBody>
      </p:sp>
      <p:sp>
        <p:nvSpPr>
          <p:cNvPr id="20889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8BF528A3-E6ED-4BBB-9212-FAB9D8C7A1C5}" type="slidenum">
              <a:rPr lang="ru-RU" smtClean="0"/>
              <a:pPr defTabSz="912813">
                <a:defRPr/>
              </a:pPr>
              <a:t>17</a:t>
            </a:fld>
            <a:endParaRPr lang="ru-RU" smtClean="0"/>
          </a:p>
        </p:txBody>
      </p:sp>
      <p:sp>
        <p:nvSpPr>
          <p:cNvPr id="185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/>
        </p:spPr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69056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png"/><Relationship Id="rId4" Type="http://schemas.openxmlformats.org/officeDocument/2006/relationships/image" Target="../media/image9.jpeg"/><Relationship Id="rId9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15.jpe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10.jpe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32.jpe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png"/><Relationship Id="rId11" Type="http://schemas.openxmlformats.org/officeDocument/2006/relationships/image" Target="../media/image38.jpeg"/><Relationship Id="rId5" Type="http://schemas.openxmlformats.org/officeDocument/2006/relationships/image" Target="../media/image15.jpe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file:///I:\&#1056;&#1072;&#1073;&#1086;&#1095;&#1072;&#1103;\&#1057;&#1090;&#1072;&#1090;&#1100;&#1080;%20+%20&#1046;&#1091;&#1088;&#1085;&#1072;&#1083;&#1099;\&#1057;&#1087;&#1077;&#1094;&#1090;&#1077;&#1093;&#1085;&#1080;&#1082;&#1072;\st\publications\1_2000\eliseev\mp1ts.gif" TargetMode="External"/><Relationship Id="rId3" Type="http://schemas.openxmlformats.org/officeDocument/2006/relationships/image" Target="../media/image18.jpe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jpeg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jpeg"/><Relationship Id="rId11" Type="http://schemas.openxmlformats.org/officeDocument/2006/relationships/image" Target="../media/image53.jpeg"/><Relationship Id="rId5" Type="http://schemas.openxmlformats.org/officeDocument/2006/relationships/image" Target="../media/image49.jpeg"/><Relationship Id="rId10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oleObject" Target="../embeddings/oleObject22.bin"/><Relationship Id="rId18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21" Type="http://schemas.openxmlformats.org/officeDocument/2006/relationships/image" Target="../media/image59.wmf"/><Relationship Id="rId7" Type="http://schemas.openxmlformats.org/officeDocument/2006/relationships/image" Target="../media/image42.jpeg"/><Relationship Id="rId12" Type="http://schemas.openxmlformats.org/officeDocument/2006/relationships/image" Target="../media/image4.png"/><Relationship Id="rId17" Type="http://schemas.openxmlformats.org/officeDocument/2006/relationships/image" Target="../media/image62.jpeg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emf"/><Relationship Id="rId11" Type="http://schemas.openxmlformats.org/officeDocument/2006/relationships/image" Target="../media/image15.jpeg"/><Relationship Id="rId24" Type="http://schemas.openxmlformats.org/officeDocument/2006/relationships/oleObject" Target="../embeddings/oleObject28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2.png"/><Relationship Id="rId19" Type="http://schemas.openxmlformats.org/officeDocument/2006/relationships/image" Target="../media/image58.w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13.png"/><Relationship Id="rId22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.jpeg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1.jpeg"/><Relationship Id="rId7" Type="http://schemas.openxmlformats.org/officeDocument/2006/relationships/image" Target="../media/image94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file:///I:\&#1056;&#1072;&#1073;&#1086;&#1095;&#1072;&#1103;\&#1055;&#1086;&#1089;&#1086;&#1073;&#1080;&#1103;-&#1088;&#1072;&#1073;\&#1047;&#1072;&#1097;&#1080;&#1090;&#1072;%20&#1080;&#1085;&#1092;&#1086;&#1088;&#1084;&#1072;&#1094;&#1080;&#1080;\&#1055;&#1088;&#1086;&#1077;&#1082;&#1090;\&#1063;&#1072;&#1089;&#1090;&#1100;%203\&#1043;&#1086;&#1090;&#1086;&#1074;&#1099;&#1077;\03-03\&#1058;&#1077;&#1093;%20&#1086;&#1087;&#1080;&#1089;&#1072;&#1085;&#1080;&#1103;\&#1053;&#1077;&#1083;&#1082;\&#1050;&#1086;&#1087;&#1077;&#1081;&#1082;&#1072;.files\im58.jpg" TargetMode="External"/><Relationship Id="rId4" Type="http://schemas.openxmlformats.org/officeDocument/2006/relationships/image" Target="../media/image9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oleObject" Target="../embeddings/oleObject33.bin"/><Relationship Id="rId3" Type="http://schemas.openxmlformats.org/officeDocument/2006/relationships/image" Target="../media/image137.jpeg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135.emf"/><Relationship Id="rId17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0.jpeg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139.jpeg"/><Relationship Id="rId15" Type="http://schemas.openxmlformats.org/officeDocument/2006/relationships/image" Target="../media/image136.emf"/><Relationship Id="rId10" Type="http://schemas.openxmlformats.org/officeDocument/2006/relationships/image" Target="../media/image142.jpeg"/><Relationship Id="rId4" Type="http://schemas.openxmlformats.org/officeDocument/2006/relationships/image" Target="../media/image138.jpeg"/><Relationship Id="rId9" Type="http://schemas.openxmlformats.org/officeDocument/2006/relationships/image" Target="../media/image141.jpeg"/><Relationship Id="rId14" Type="http://schemas.openxmlformats.org/officeDocument/2006/relationships/oleObject" Target="../embeddings/oleObject3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53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-32" y="0"/>
            <a:ext cx="9144032" cy="1000108"/>
            <a:chOff x="-32" y="0"/>
            <a:chExt cx="9144032" cy="100010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0"/>
              <a:ext cx="9144000" cy="1000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-32" y="19050"/>
              <a:ext cx="9072626" cy="889670"/>
              <a:chOff x="-32" y="19050"/>
              <a:chExt cx="9072626" cy="889670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-32" y="19050"/>
                <a:ext cx="723900" cy="723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" name="TextBox 10"/>
              <p:cNvSpPr txBox="1">
                <a:spLocks noChangeArrowheads="1"/>
              </p:cNvSpPr>
              <p:nvPr/>
            </p:nvSpPr>
            <p:spPr bwMode="auto">
              <a:xfrm>
                <a:off x="785786" y="77723"/>
                <a:ext cx="8286808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rgbClr val="00467A"/>
                    </a:solidFill>
                  </a:rPr>
                  <a:t>Национальный исследовательский университет «МИЭТ</a:t>
                </a:r>
                <a:r>
                  <a:rPr lang="ru-RU" sz="2400" b="1" dirty="0" smtClean="0">
                    <a:solidFill>
                      <a:srgbClr val="00467A"/>
                    </a:solidFill>
                  </a:rPr>
                  <a:t>»</a:t>
                </a:r>
              </a:p>
              <a:p>
                <a:pPr algn="ctr"/>
                <a:r>
                  <a:rPr lang="ru-RU" sz="2400" b="1" dirty="0" smtClean="0">
                    <a:solidFill>
                      <a:srgbClr val="004D86"/>
                    </a:solidFill>
                    <a:cs typeface="Arial" charset="0"/>
                  </a:rPr>
                  <a:t>кафедра «Информационная безопасность»</a:t>
                </a:r>
                <a:endParaRPr lang="ru-RU" sz="2400" b="1" dirty="0">
                  <a:solidFill>
                    <a:srgbClr val="004D86"/>
                  </a:solidFill>
                </a:endParaRPr>
              </a:p>
            </p:txBody>
          </p:sp>
        </p:grpSp>
      </p:grp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79388" y="1773238"/>
            <a:ext cx="8785225" cy="321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defTabSz="912813" eaLnBrk="0" hangingPunct="0">
              <a:spcAft>
                <a:spcPts val="600"/>
              </a:spcAft>
            </a:pPr>
            <a:endParaRPr lang="ru-RU" dirty="0">
              <a:solidFill>
                <a:prstClr val="black"/>
              </a:solidFill>
              <a:cs typeface="Times New Roman" pitchFamily="18" charset="0"/>
            </a:endParaRPr>
          </a:p>
          <a:p>
            <a:pPr lvl="0" algn="ctr" defTabSz="912813"/>
            <a:r>
              <a:rPr lang="ru-RU" sz="3600" b="1" dirty="0">
                <a:solidFill>
                  <a:prstClr val="white"/>
                </a:solidFill>
              </a:rPr>
              <a:t>Дисциплина</a:t>
            </a:r>
          </a:p>
          <a:p>
            <a:pPr lvl="0" algn="ctr" defTabSz="912813"/>
            <a:endParaRPr lang="ru-RU" sz="3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lvl="0" algn="ctr" defTabSz="912813"/>
            <a:r>
              <a:rPr lang="ru-RU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Информационная безопасность /</a:t>
            </a:r>
          </a:p>
          <a:p>
            <a:pPr lvl="0" algn="ctr" defTabSz="912813"/>
            <a:r>
              <a:rPr lang="ru-RU" sz="36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Основы информационной безопасности</a:t>
            </a:r>
            <a:endParaRPr lang="ru-RU" sz="3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179388" y="260350"/>
            <a:ext cx="8856662" cy="64484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102" name="AutoShape 5"/>
          <p:cNvSpPr>
            <a:spLocks noChangeArrowheads="1"/>
          </p:cNvSpPr>
          <p:nvPr/>
        </p:nvSpPr>
        <p:spPr bwMode="auto">
          <a:xfrm>
            <a:off x="6367463" y="2492375"/>
            <a:ext cx="215900" cy="863600"/>
          </a:xfrm>
          <a:prstGeom prst="flowChartTerminator">
            <a:avLst/>
          </a:prstGeom>
          <a:solidFill>
            <a:srgbClr val="449FA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410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260350"/>
            <a:ext cx="4625975" cy="6453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04" name="Rectangle 7"/>
          <p:cNvSpPr>
            <a:spLocks noChangeArrowheads="1"/>
          </p:cNvSpPr>
          <p:nvPr/>
        </p:nvSpPr>
        <p:spPr bwMode="auto">
          <a:xfrm>
            <a:off x="6450013" y="477838"/>
            <a:ext cx="71437" cy="6048375"/>
          </a:xfrm>
          <a:prstGeom prst="rect">
            <a:avLst/>
          </a:prstGeom>
          <a:solidFill>
            <a:srgbClr val="377F85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105" name="AutoShape 8"/>
          <p:cNvSpPr>
            <a:spLocks noChangeArrowheads="1"/>
          </p:cNvSpPr>
          <p:nvPr/>
        </p:nvSpPr>
        <p:spPr bwMode="auto">
          <a:xfrm>
            <a:off x="6361113" y="5562600"/>
            <a:ext cx="215900" cy="863600"/>
          </a:xfrm>
          <a:prstGeom prst="flowChartTerminator">
            <a:avLst/>
          </a:prstGeom>
          <a:solidFill>
            <a:srgbClr val="449FA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4106" name="Picture 9" descr="Вибродатчи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3550" y="3857625"/>
            <a:ext cx="222250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7" name="modem"/>
          <p:cNvSpPr>
            <a:spLocks noEditPoints="1" noChangeArrowheads="1"/>
          </p:cNvSpPr>
          <p:nvPr/>
        </p:nvSpPr>
        <p:spPr bwMode="auto">
          <a:xfrm>
            <a:off x="5087938" y="5373688"/>
            <a:ext cx="358775" cy="144462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0 w 21600"/>
              <a:gd name="T11" fmla="*/ 2147483647 h 21600"/>
              <a:gd name="T12" fmla="*/ 2147483647 w 21600"/>
              <a:gd name="T13" fmla="*/ 0 h 21600"/>
              <a:gd name="T14" fmla="*/ 2147483647 w 21600"/>
              <a:gd name="T15" fmla="*/ 2147483647 h 21600"/>
              <a:gd name="T16" fmla="*/ 0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4108" name="Picture 11" descr="Два чел_один сидит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9988" y="449263"/>
            <a:ext cx="2889250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2" descr="speak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56157">
            <a:off x="4872038" y="765175"/>
            <a:ext cx="625475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0" name="Line 13"/>
          <p:cNvSpPr>
            <a:spLocks noChangeShapeType="1"/>
          </p:cNvSpPr>
          <p:nvPr/>
        </p:nvSpPr>
        <p:spPr bwMode="auto">
          <a:xfrm>
            <a:off x="6022975" y="1795463"/>
            <a:ext cx="504825" cy="215900"/>
          </a:xfrm>
          <a:prstGeom prst="line">
            <a:avLst/>
          </a:prstGeom>
          <a:noFill/>
          <a:ln w="57150">
            <a:solidFill>
              <a:srgbClr val="585858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1" name="Line 14"/>
          <p:cNvSpPr>
            <a:spLocks noChangeShapeType="1"/>
          </p:cNvSpPr>
          <p:nvPr/>
        </p:nvSpPr>
        <p:spPr bwMode="auto">
          <a:xfrm flipV="1">
            <a:off x="6488113" y="2278063"/>
            <a:ext cx="0" cy="1223962"/>
          </a:xfrm>
          <a:prstGeom prst="line">
            <a:avLst/>
          </a:prstGeom>
          <a:noFill/>
          <a:ln w="76200">
            <a:solidFill>
              <a:srgbClr val="449FA6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6027738" y="2111375"/>
            <a:ext cx="504825" cy="215900"/>
          </a:xfrm>
          <a:prstGeom prst="line">
            <a:avLst/>
          </a:prstGeom>
          <a:noFill/>
          <a:ln w="38100">
            <a:solidFill>
              <a:srgbClr val="585858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3" name="Rectangle 16"/>
          <p:cNvSpPr>
            <a:spLocks noChangeArrowheads="1"/>
          </p:cNvSpPr>
          <p:nvPr/>
        </p:nvSpPr>
        <p:spPr bwMode="auto">
          <a:xfrm>
            <a:off x="6383338" y="5373688"/>
            <a:ext cx="144462" cy="144462"/>
          </a:xfrm>
          <a:prstGeom prst="rect">
            <a:avLst/>
          </a:prstGeom>
          <a:solidFill>
            <a:srgbClr val="80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114" name="Freeform 17"/>
          <p:cNvSpPr>
            <a:spLocks/>
          </p:cNvSpPr>
          <p:nvPr/>
        </p:nvSpPr>
        <p:spPr bwMode="auto">
          <a:xfrm>
            <a:off x="5446713" y="5408613"/>
            <a:ext cx="936625" cy="420687"/>
          </a:xfrm>
          <a:custGeom>
            <a:avLst/>
            <a:gdLst>
              <a:gd name="T0" fmla="*/ 0 w 590"/>
              <a:gd name="T1" fmla="*/ 2147483647 h 265"/>
              <a:gd name="T2" fmla="*/ 2147483647 w 590"/>
              <a:gd name="T3" fmla="*/ 2147483647 h 265"/>
              <a:gd name="T4" fmla="*/ 2147483647 w 590"/>
              <a:gd name="T5" fmla="*/ 2147483647 h 265"/>
              <a:gd name="T6" fmla="*/ 2147483647 w 590"/>
              <a:gd name="T7" fmla="*/ 2147483647 h 265"/>
              <a:gd name="T8" fmla="*/ 2147483647 w 590"/>
              <a:gd name="T9" fmla="*/ 2147483647 h 265"/>
              <a:gd name="T10" fmla="*/ 2147483647 w 590"/>
              <a:gd name="T11" fmla="*/ 2147483647 h 2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0"/>
              <a:gd name="T19" fmla="*/ 0 h 265"/>
              <a:gd name="T20" fmla="*/ 590 w 590"/>
              <a:gd name="T21" fmla="*/ 265 h 2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0" h="265">
                <a:moveTo>
                  <a:pt x="0" y="23"/>
                </a:moveTo>
                <a:cubicBezTo>
                  <a:pt x="53" y="11"/>
                  <a:pt x="107" y="0"/>
                  <a:pt x="137" y="23"/>
                </a:cubicBezTo>
                <a:cubicBezTo>
                  <a:pt x="167" y="46"/>
                  <a:pt x="144" y="121"/>
                  <a:pt x="182" y="159"/>
                </a:cubicBezTo>
                <a:cubicBezTo>
                  <a:pt x="220" y="197"/>
                  <a:pt x="310" y="265"/>
                  <a:pt x="363" y="250"/>
                </a:cubicBezTo>
                <a:cubicBezTo>
                  <a:pt x="416" y="235"/>
                  <a:pt x="461" y="107"/>
                  <a:pt x="499" y="69"/>
                </a:cubicBezTo>
                <a:cubicBezTo>
                  <a:pt x="537" y="31"/>
                  <a:pt x="575" y="31"/>
                  <a:pt x="590" y="23"/>
                </a:cubicBezTo>
              </a:path>
            </a:pathLst>
          </a:custGeom>
          <a:noFill/>
          <a:ln w="285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 flipV="1">
            <a:off x="6527800" y="4510088"/>
            <a:ext cx="1511300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646488" y="509588"/>
            <a:ext cx="29511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7029450" y="5805488"/>
            <a:ext cx="18954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800">
                <a:latin typeface="Arial" pitchFamily="34" charset="0"/>
              </a:rPr>
              <a:t>  </a:t>
            </a:r>
            <a:r>
              <a:rPr lang="ru-RU" sz="1600">
                <a:latin typeface="Arial" pitchFamily="34" charset="0"/>
              </a:rPr>
              <a:t>Контактный микрофон</a:t>
            </a:r>
            <a:r>
              <a:rPr lang="ru-RU" sz="1800">
                <a:latin typeface="Arial" pitchFamily="34" charset="0"/>
              </a:rPr>
              <a:t> </a:t>
            </a:r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>
            <a:off x="6597650" y="5516563"/>
            <a:ext cx="792163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4284663" y="3644900"/>
            <a:ext cx="189547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Вибрационный сигнал</a:t>
            </a:r>
          </a:p>
        </p:txBody>
      </p:sp>
      <p:sp>
        <p:nvSpPr>
          <p:cNvPr id="4120" name="Text Box 25"/>
          <p:cNvSpPr txBox="1">
            <a:spLocks noChangeArrowheads="1"/>
          </p:cNvSpPr>
          <p:nvPr/>
        </p:nvSpPr>
        <p:spPr bwMode="auto">
          <a:xfrm>
            <a:off x="5219700" y="333375"/>
            <a:ext cx="1895475" cy="6111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>
                <a:latin typeface="Arial" pitchFamily="34" charset="0"/>
              </a:rPr>
              <a:t>Акустический сигнал</a:t>
            </a:r>
            <a:r>
              <a:rPr lang="ru-RU" sz="1800" dirty="0">
                <a:latin typeface="Arial" pitchFamily="34" charset="0"/>
              </a:rPr>
              <a:t> </a:t>
            </a:r>
          </a:p>
        </p:txBody>
      </p:sp>
      <p:sp>
        <p:nvSpPr>
          <p:cNvPr id="4121" name="Text Box 26"/>
          <p:cNvSpPr txBox="1">
            <a:spLocks noChangeArrowheads="1"/>
          </p:cNvSpPr>
          <p:nvPr/>
        </p:nvSpPr>
        <p:spPr bwMode="auto">
          <a:xfrm>
            <a:off x="7213600" y="3279775"/>
            <a:ext cx="189547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Труба парового отопления</a:t>
            </a:r>
          </a:p>
        </p:txBody>
      </p:sp>
      <p:graphicFrame>
        <p:nvGraphicFramePr>
          <p:cNvPr id="4098" name="Object 28"/>
          <p:cNvGraphicFramePr>
            <a:graphicFrameLocks noChangeAspect="1"/>
          </p:cNvGraphicFramePr>
          <p:nvPr/>
        </p:nvGraphicFramePr>
        <p:xfrm>
          <a:off x="1322388" y="3019425"/>
          <a:ext cx="26781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Image" r:id="rId7" imgW="9422222" imgH="6971429" progId="">
                  <p:embed/>
                </p:oleObj>
              </mc:Choice>
              <mc:Fallback>
                <p:oleObj name="Image" r:id="rId7" imgW="9422222" imgH="6971429" progId="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019425"/>
                        <a:ext cx="26781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983038" y="4183063"/>
            <a:ext cx="1223962" cy="1150937"/>
            <a:chOff x="1791" y="2614"/>
            <a:chExt cx="771" cy="725"/>
          </a:xfrm>
        </p:grpSpPr>
        <p:sp>
          <p:nvSpPr>
            <p:cNvPr id="4142" name="Line 30"/>
            <p:cNvSpPr>
              <a:spLocks noChangeShapeType="1"/>
            </p:cNvSpPr>
            <p:nvPr/>
          </p:nvSpPr>
          <p:spPr bwMode="auto">
            <a:xfrm>
              <a:off x="1791" y="261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43" name="Line 31"/>
            <p:cNvSpPr>
              <a:spLocks noChangeShapeType="1"/>
            </p:cNvSpPr>
            <p:nvPr/>
          </p:nvSpPr>
          <p:spPr bwMode="auto">
            <a:xfrm>
              <a:off x="2562" y="2614"/>
              <a:ext cx="0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4123" name="Rectangle 33"/>
          <p:cNvSpPr>
            <a:spLocks noChangeArrowheads="1"/>
          </p:cNvSpPr>
          <p:nvPr/>
        </p:nvSpPr>
        <p:spPr bwMode="auto">
          <a:xfrm>
            <a:off x="6443663" y="1916113"/>
            <a:ext cx="144462" cy="43338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124" name="Freeform 34"/>
          <p:cNvSpPr>
            <a:spLocks/>
          </p:cNvSpPr>
          <p:nvPr/>
        </p:nvSpPr>
        <p:spPr bwMode="auto">
          <a:xfrm rot="1964835">
            <a:off x="6376988" y="2308225"/>
            <a:ext cx="144462" cy="82550"/>
          </a:xfrm>
          <a:custGeom>
            <a:avLst/>
            <a:gdLst>
              <a:gd name="T0" fmla="*/ 0 w 91"/>
              <a:gd name="T1" fmla="*/ 2147483647 h 52"/>
              <a:gd name="T2" fmla="*/ 2147483647 w 91"/>
              <a:gd name="T3" fmla="*/ 2147483647 h 52"/>
              <a:gd name="T4" fmla="*/ 2147483647 w 91"/>
              <a:gd name="T5" fmla="*/ 2147483647 h 52"/>
              <a:gd name="T6" fmla="*/ 0 60000 65536"/>
              <a:gd name="T7" fmla="*/ 0 60000 65536"/>
              <a:gd name="T8" fmla="*/ 0 60000 65536"/>
              <a:gd name="T9" fmla="*/ 0 w 91"/>
              <a:gd name="T10" fmla="*/ 0 h 52"/>
              <a:gd name="T11" fmla="*/ 91 w 91"/>
              <a:gd name="T12" fmla="*/ 52 h 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" h="52">
                <a:moveTo>
                  <a:pt x="0" y="7"/>
                </a:moveTo>
                <a:cubicBezTo>
                  <a:pt x="15" y="3"/>
                  <a:pt x="30" y="0"/>
                  <a:pt x="45" y="7"/>
                </a:cubicBezTo>
                <a:cubicBezTo>
                  <a:pt x="60" y="14"/>
                  <a:pt x="83" y="45"/>
                  <a:pt x="91" y="52"/>
                </a:cubicBezTo>
              </a:path>
            </a:pathLst>
          </a:custGeom>
          <a:solidFill>
            <a:srgbClr val="377F85"/>
          </a:solidFill>
          <a:ln w="76200">
            <a:solidFill>
              <a:srgbClr val="09A9C9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125" name="Text Box 35"/>
          <p:cNvSpPr txBox="1">
            <a:spLocks noChangeArrowheads="1"/>
          </p:cNvSpPr>
          <p:nvPr/>
        </p:nvSpPr>
        <p:spPr bwMode="auto">
          <a:xfrm>
            <a:off x="1187450" y="5300663"/>
            <a:ext cx="18954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Arial" pitchFamily="34" charset="0"/>
              </a:rPr>
              <a:t>Приемный пункт</a:t>
            </a:r>
          </a:p>
        </p:txBody>
      </p:sp>
      <p:sp>
        <p:nvSpPr>
          <p:cNvPr id="4126" name="Rectangle 36"/>
          <p:cNvSpPr>
            <a:spLocks noChangeArrowheads="1"/>
          </p:cNvSpPr>
          <p:nvPr/>
        </p:nvSpPr>
        <p:spPr bwMode="auto">
          <a:xfrm>
            <a:off x="466725" y="1196975"/>
            <a:ext cx="3673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  <a:buClr>
                <a:schemeClr val="bg2"/>
              </a:buClr>
              <a:buFont typeface="Monotype Sorts" pitchFamily="2" charset="2"/>
              <a:buNone/>
            </a:pPr>
            <a:endParaRPr lang="ru-RU" sz="1800" b="1">
              <a:latin typeface="Arial" pitchFamily="34" charset="0"/>
            </a:endParaRP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6804025" y="404813"/>
            <a:ext cx="2147888" cy="2097087"/>
            <a:chOff x="3663" y="128"/>
            <a:chExt cx="1353" cy="1321"/>
          </a:xfrm>
        </p:grpSpPr>
        <p:grpSp>
          <p:nvGrpSpPr>
            <p:cNvPr id="4" name="Group 41"/>
            <p:cNvGrpSpPr>
              <a:grpSpLocks/>
            </p:cNvGrpSpPr>
            <p:nvPr/>
          </p:nvGrpSpPr>
          <p:grpSpPr bwMode="auto">
            <a:xfrm>
              <a:off x="3663" y="128"/>
              <a:ext cx="1353" cy="1321"/>
              <a:chOff x="3663" y="128"/>
              <a:chExt cx="1353" cy="1321"/>
            </a:xfrm>
          </p:grpSpPr>
          <p:graphicFrame>
            <p:nvGraphicFramePr>
              <p:cNvPr id="4099" name="Object 42"/>
              <p:cNvGraphicFramePr>
                <a:graphicFrameLocks noChangeAspect="1"/>
              </p:cNvGraphicFramePr>
              <p:nvPr/>
            </p:nvGraphicFramePr>
            <p:xfrm>
              <a:off x="3663" y="128"/>
              <a:ext cx="1353" cy="13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87" name="Image" r:id="rId9" imgW="2147547" imgH="2096717" progId="">
                      <p:embed/>
                    </p:oleObj>
                  </mc:Choice>
                  <mc:Fallback>
                    <p:oleObj name="Image" r:id="rId9" imgW="2147547" imgH="2096717" progId="">
                      <p:embed/>
                      <p:pic>
                        <p:nvPicPr>
                          <p:cNvPr id="0" name="Picture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63" y="128"/>
                            <a:ext cx="1353" cy="1321"/>
                          </a:xfrm>
                          <a:prstGeom prst="rect">
                            <a:avLst/>
                          </a:prstGeom>
                          <a:solidFill>
                            <a:srgbClr val="FFEDDB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1612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41" name="Oval 43"/>
              <p:cNvSpPr>
                <a:spLocks noChangeArrowheads="1"/>
              </p:cNvSpPr>
              <p:nvPr/>
            </p:nvSpPr>
            <p:spPr bwMode="auto">
              <a:xfrm>
                <a:off x="3696" y="164"/>
                <a:ext cx="1264" cy="1280"/>
              </a:xfrm>
              <a:prstGeom prst="ellipse">
                <a:avLst/>
              </a:prstGeom>
              <a:noFill/>
              <a:ln w="34925">
                <a:solidFill>
                  <a:srgbClr val="01612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2813" eaLnBrk="0" hangingPunct="0"/>
                <a:endParaRPr lang="ru-RU"/>
              </a:p>
            </p:txBody>
          </p:sp>
        </p:grpSp>
        <p:sp>
          <p:nvSpPr>
            <p:cNvPr id="4139" name="Rectangle 44" descr="Гранит"/>
            <p:cNvSpPr>
              <a:spLocks noChangeArrowheads="1"/>
            </p:cNvSpPr>
            <p:nvPr/>
          </p:nvSpPr>
          <p:spPr bwMode="auto">
            <a:xfrm>
              <a:off x="3923" y="709"/>
              <a:ext cx="266" cy="136"/>
            </a:xfrm>
            <a:prstGeom prst="rect">
              <a:avLst/>
            </a:prstGeom>
            <a:blipFill dpi="0" rotWithShape="1">
              <a:blip r:embed="rId11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sp>
          <p:nvSpPr>
            <p:cNvPr id="4140" name="Rectangle 45" descr="Гранит"/>
            <p:cNvSpPr>
              <a:spLocks noChangeArrowheads="1"/>
            </p:cNvSpPr>
            <p:nvPr/>
          </p:nvSpPr>
          <p:spPr bwMode="auto">
            <a:xfrm>
              <a:off x="4450" y="725"/>
              <a:ext cx="290" cy="136"/>
            </a:xfrm>
            <a:prstGeom prst="rect">
              <a:avLst/>
            </a:prstGeom>
            <a:blipFill dpi="0" rotWithShape="1">
              <a:blip r:embed="rId11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</p:grpSp>
      <p:sp>
        <p:nvSpPr>
          <p:cNvPr id="4128" name="Line 46"/>
          <p:cNvSpPr>
            <a:spLocks noChangeShapeType="1"/>
          </p:cNvSpPr>
          <p:nvPr/>
        </p:nvSpPr>
        <p:spPr bwMode="auto">
          <a:xfrm flipH="1">
            <a:off x="5508625" y="836613"/>
            <a:ext cx="142875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29" name="Line 47"/>
          <p:cNvSpPr>
            <a:spLocks noChangeShapeType="1"/>
          </p:cNvSpPr>
          <p:nvPr/>
        </p:nvSpPr>
        <p:spPr bwMode="auto">
          <a:xfrm flipV="1">
            <a:off x="6516688" y="3500438"/>
            <a:ext cx="792162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30" name="AutoShape 48"/>
          <p:cNvSpPr>
            <a:spLocks noChangeArrowheads="1"/>
          </p:cNvSpPr>
          <p:nvPr/>
        </p:nvSpPr>
        <p:spPr bwMode="auto">
          <a:xfrm>
            <a:off x="6443663" y="3141663"/>
            <a:ext cx="73025" cy="215900"/>
          </a:xfrm>
          <a:prstGeom prst="can">
            <a:avLst>
              <a:gd name="adj" fmla="val 73913"/>
            </a:avLst>
          </a:prstGeom>
          <a:solidFill>
            <a:srgbClr val="FF0000"/>
          </a:solidFill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131" name="Text Box 49"/>
          <p:cNvSpPr txBox="1">
            <a:spLocks noChangeArrowheads="1"/>
          </p:cNvSpPr>
          <p:nvPr/>
        </p:nvSpPr>
        <p:spPr bwMode="auto">
          <a:xfrm>
            <a:off x="6877050" y="2516188"/>
            <a:ext cx="2087563" cy="7302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Упругая </a:t>
            </a:r>
            <a:r>
              <a:rPr lang="ru-RU" sz="1400" dirty="0" err="1">
                <a:solidFill>
                  <a:schemeClr val="hlink"/>
                </a:solidFill>
                <a:latin typeface="Arial" pitchFamily="34" charset="0"/>
              </a:rPr>
              <a:t>виброизолирующия</a:t>
            </a: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 прокладка</a:t>
            </a:r>
          </a:p>
        </p:txBody>
      </p:sp>
      <p:sp>
        <p:nvSpPr>
          <p:cNvPr id="4132" name="Line 50"/>
          <p:cNvSpPr>
            <a:spLocks noChangeShapeType="1"/>
          </p:cNvSpPr>
          <p:nvPr/>
        </p:nvSpPr>
        <p:spPr bwMode="auto">
          <a:xfrm flipV="1">
            <a:off x="6472238" y="2349500"/>
            <a:ext cx="865187" cy="935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33" name="Freeform 51"/>
          <p:cNvSpPr>
            <a:spLocks/>
          </p:cNvSpPr>
          <p:nvPr/>
        </p:nvSpPr>
        <p:spPr bwMode="auto">
          <a:xfrm>
            <a:off x="6011863" y="2276475"/>
            <a:ext cx="373062" cy="865188"/>
          </a:xfrm>
          <a:custGeom>
            <a:avLst/>
            <a:gdLst>
              <a:gd name="T0" fmla="*/ 0 w 235"/>
              <a:gd name="T1" fmla="*/ 0 h 545"/>
              <a:gd name="T2" fmla="*/ 2147483647 w 235"/>
              <a:gd name="T3" fmla="*/ 2147483647 h 545"/>
              <a:gd name="T4" fmla="*/ 2147483647 w 235"/>
              <a:gd name="T5" fmla="*/ 2147483647 h 545"/>
              <a:gd name="T6" fmla="*/ 2147483647 w 235"/>
              <a:gd name="T7" fmla="*/ 2147483647 h 545"/>
              <a:gd name="T8" fmla="*/ 0 60000 65536"/>
              <a:gd name="T9" fmla="*/ 0 60000 65536"/>
              <a:gd name="T10" fmla="*/ 0 60000 65536"/>
              <a:gd name="T11" fmla="*/ 0 60000 65536"/>
              <a:gd name="T12" fmla="*/ 0 w 235"/>
              <a:gd name="T13" fmla="*/ 0 h 545"/>
              <a:gd name="T14" fmla="*/ 235 w 235"/>
              <a:gd name="T15" fmla="*/ 545 h 5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" h="545">
                <a:moveTo>
                  <a:pt x="0" y="0"/>
                </a:moveTo>
                <a:cubicBezTo>
                  <a:pt x="72" y="23"/>
                  <a:pt x="144" y="46"/>
                  <a:pt x="182" y="91"/>
                </a:cubicBezTo>
                <a:cubicBezTo>
                  <a:pt x="220" y="136"/>
                  <a:pt x="219" y="196"/>
                  <a:pt x="227" y="272"/>
                </a:cubicBezTo>
                <a:cubicBezTo>
                  <a:pt x="235" y="348"/>
                  <a:pt x="231" y="446"/>
                  <a:pt x="227" y="545"/>
                </a:cubicBezTo>
              </a:path>
            </a:pathLst>
          </a:custGeom>
          <a:noFill/>
          <a:ln w="7620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134" name="Freeform 54"/>
          <p:cNvSpPr>
            <a:spLocks/>
          </p:cNvSpPr>
          <p:nvPr/>
        </p:nvSpPr>
        <p:spPr bwMode="auto">
          <a:xfrm>
            <a:off x="5508625" y="3429000"/>
            <a:ext cx="900113" cy="2255838"/>
          </a:xfrm>
          <a:custGeom>
            <a:avLst/>
            <a:gdLst>
              <a:gd name="T0" fmla="*/ 2147483647 w 567"/>
              <a:gd name="T1" fmla="*/ 0 h 1421"/>
              <a:gd name="T2" fmla="*/ 2147483647 w 567"/>
              <a:gd name="T3" fmla="*/ 2147483647 h 1421"/>
              <a:gd name="T4" fmla="*/ 2147483647 w 567"/>
              <a:gd name="T5" fmla="*/ 2147483647 h 1421"/>
              <a:gd name="T6" fmla="*/ 2147483647 w 567"/>
              <a:gd name="T7" fmla="*/ 2147483647 h 1421"/>
              <a:gd name="T8" fmla="*/ 2147483647 w 567"/>
              <a:gd name="T9" fmla="*/ 2147483647 h 1421"/>
              <a:gd name="T10" fmla="*/ 2147483647 w 567"/>
              <a:gd name="T11" fmla="*/ 2147483647 h 1421"/>
              <a:gd name="T12" fmla="*/ 2147483647 w 567"/>
              <a:gd name="T13" fmla="*/ 2147483647 h 1421"/>
              <a:gd name="T14" fmla="*/ 2147483647 w 567"/>
              <a:gd name="T15" fmla="*/ 2147483647 h 1421"/>
              <a:gd name="T16" fmla="*/ 0 w 567"/>
              <a:gd name="T17" fmla="*/ 2147483647 h 14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1421"/>
              <a:gd name="T29" fmla="*/ 567 w 567"/>
              <a:gd name="T30" fmla="*/ 1421 h 142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1421">
                <a:moveTo>
                  <a:pt x="544" y="0"/>
                </a:moveTo>
                <a:cubicBezTo>
                  <a:pt x="544" y="359"/>
                  <a:pt x="544" y="718"/>
                  <a:pt x="544" y="907"/>
                </a:cubicBezTo>
                <a:cubicBezTo>
                  <a:pt x="544" y="1096"/>
                  <a:pt x="567" y="1074"/>
                  <a:pt x="544" y="1134"/>
                </a:cubicBezTo>
                <a:cubicBezTo>
                  <a:pt x="521" y="1194"/>
                  <a:pt x="446" y="1225"/>
                  <a:pt x="408" y="1270"/>
                </a:cubicBezTo>
                <a:cubicBezTo>
                  <a:pt x="370" y="1315"/>
                  <a:pt x="355" y="1391"/>
                  <a:pt x="317" y="1406"/>
                </a:cubicBezTo>
                <a:cubicBezTo>
                  <a:pt x="279" y="1421"/>
                  <a:pt x="204" y="1391"/>
                  <a:pt x="181" y="1361"/>
                </a:cubicBezTo>
                <a:cubicBezTo>
                  <a:pt x="158" y="1331"/>
                  <a:pt x="204" y="1255"/>
                  <a:pt x="181" y="1225"/>
                </a:cubicBezTo>
                <a:cubicBezTo>
                  <a:pt x="158" y="1195"/>
                  <a:pt x="75" y="1179"/>
                  <a:pt x="45" y="1179"/>
                </a:cubicBezTo>
                <a:cubicBezTo>
                  <a:pt x="15" y="1179"/>
                  <a:pt x="7" y="1217"/>
                  <a:pt x="0" y="1225"/>
                </a:cubicBezTo>
              </a:path>
            </a:pathLst>
          </a:custGeom>
          <a:noFill/>
          <a:ln w="1270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135" name="Line 55"/>
          <p:cNvSpPr>
            <a:spLocks noChangeShapeType="1"/>
          </p:cNvSpPr>
          <p:nvPr/>
        </p:nvSpPr>
        <p:spPr bwMode="auto">
          <a:xfrm>
            <a:off x="6084888" y="3832225"/>
            <a:ext cx="287337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136" name="Text Box 56"/>
          <p:cNvSpPr txBox="1">
            <a:spLocks noChangeArrowheads="1"/>
          </p:cNvSpPr>
          <p:nvPr/>
        </p:nvSpPr>
        <p:spPr bwMode="auto">
          <a:xfrm>
            <a:off x="4140200" y="4221163"/>
            <a:ext cx="2303463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137" name="TextBox 46"/>
          <p:cNvSpPr txBox="1">
            <a:spLocks noChangeArrowheads="1"/>
          </p:cNvSpPr>
          <p:nvPr/>
        </p:nvSpPr>
        <p:spPr bwMode="auto">
          <a:xfrm>
            <a:off x="142875" y="285750"/>
            <a:ext cx="3857625" cy="1323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 b="1"/>
              <a:t>Установка специальных упругих виброизолирующих прокладок</a:t>
            </a:r>
            <a:r>
              <a:rPr lang="ru-RU" sz="1600"/>
              <a:t> </a:t>
            </a:r>
            <a:r>
              <a:rPr lang="ru-RU" sz="1600" b="1"/>
              <a:t>в трубы инженерных коммуникаций, выходящие за пределы контролируемой зоны</a:t>
            </a:r>
            <a:endParaRPr lang="ru-RU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6"/>
          <p:cNvSpPr txBox="1">
            <a:spLocks noChangeArrowheads="1"/>
          </p:cNvSpPr>
          <p:nvPr/>
        </p:nvSpPr>
        <p:spPr bwMode="auto">
          <a:xfrm>
            <a:off x="4786313" y="1571625"/>
            <a:ext cx="4071937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b="1">
                <a:solidFill>
                  <a:srgbClr val="FFFFFF"/>
                </a:solidFill>
              </a:rPr>
              <a:t>Установка специальных упругих виброизолирующих прокладок</a:t>
            </a:r>
            <a:r>
              <a:rPr lang="ru-RU" sz="2000">
                <a:solidFill>
                  <a:srgbClr val="FFFFFF"/>
                </a:solidFill>
              </a:rPr>
              <a:t> </a:t>
            </a:r>
            <a:r>
              <a:rPr lang="ru-RU" sz="2000" b="1">
                <a:solidFill>
                  <a:srgbClr val="FFFFFF"/>
                </a:solidFill>
              </a:rPr>
              <a:t>в трубы инженерных коммуникаций, выходящие за пределы контролируемой зоны</a:t>
            </a:r>
            <a:endParaRPr lang="ru-RU" sz="2000">
              <a:solidFill>
                <a:srgbClr val="FFFFFF"/>
              </a:solidFill>
            </a:endParaRPr>
          </a:p>
        </p:txBody>
      </p:sp>
      <p:pic>
        <p:nvPicPr>
          <p:cNvPr id="46083" name="Рисунок 2" descr="Виброгасящая  вставка в трубе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42875"/>
            <a:ext cx="433387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9750" y="3787775"/>
            <a:ext cx="3095625" cy="2736850"/>
            <a:chOff x="605" y="1616"/>
            <a:chExt cx="1954" cy="1743"/>
          </a:xfrm>
        </p:grpSpPr>
        <p:graphicFrame>
          <p:nvGraphicFramePr>
            <p:cNvPr id="5124" name="Object 5"/>
            <p:cNvGraphicFramePr>
              <a:graphicFrameLocks noChangeAspect="1"/>
            </p:cNvGraphicFramePr>
            <p:nvPr/>
          </p:nvGraphicFramePr>
          <p:xfrm>
            <a:off x="605" y="1748"/>
            <a:ext cx="506" cy="1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22" name="Image" r:id="rId3" imgW="1574048" imgH="4990476" progId="">
                    <p:embed/>
                  </p:oleObj>
                </mc:Choice>
                <mc:Fallback>
                  <p:oleObj name="Image" r:id="rId3" imgW="1574048" imgH="4990476" progId="">
                    <p:embed/>
                    <p:pic>
                      <p:nvPicPr>
                        <p:cNvPr id="0" name="Picture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" y="1748"/>
                          <a:ext cx="506" cy="1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50" name="Picture 6" descr="Чел_за ПЭВМ_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5" y="2024"/>
              <a:ext cx="1584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1" name="Picture 7" descr="speak_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54" y="1616"/>
              <a:ext cx="320" cy="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7" name="Picture 8" descr="Полуактив_сист_аудиотранспондер_Блок_зерк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5600" y="1196975"/>
            <a:ext cx="3627438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9" descr="Горизонтальный кирпич"/>
          <p:cNvSpPr>
            <a:spLocks noChangeArrowheads="1"/>
          </p:cNvSpPr>
          <p:nvPr/>
        </p:nvSpPr>
        <p:spPr bwMode="auto">
          <a:xfrm>
            <a:off x="3635375" y="1739900"/>
            <a:ext cx="360363" cy="4824413"/>
          </a:xfrm>
          <a:prstGeom prst="rect">
            <a:avLst/>
          </a:prstGeom>
          <a:pattFill prst="horzBrick">
            <a:fgClr>
              <a:srgbClr val="CC6600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graphicFrame>
        <p:nvGraphicFramePr>
          <p:cNvPr id="5122" name="Object 10"/>
          <p:cNvGraphicFramePr>
            <a:graphicFrameLocks noChangeAspect="1"/>
          </p:cNvGraphicFramePr>
          <p:nvPr/>
        </p:nvGraphicFramePr>
        <p:xfrm>
          <a:off x="1908175" y="3565525"/>
          <a:ext cx="12954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Image" r:id="rId8" imgW="640081" imgH="429496" progId="">
                  <p:embed/>
                </p:oleObj>
              </mc:Choice>
              <mc:Fallback>
                <p:oleObj name="Image" r:id="rId8" imgW="640081" imgH="429496" progId="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565525"/>
                        <a:ext cx="129540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1"/>
          <p:cNvGraphicFramePr>
            <a:graphicFrameLocks noChangeAspect="1"/>
          </p:cNvGraphicFramePr>
          <p:nvPr/>
        </p:nvGraphicFramePr>
        <p:xfrm>
          <a:off x="466725" y="1628775"/>
          <a:ext cx="142557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Image" r:id="rId10" imgW="1426286" imgH="1408000" progId="">
                  <p:embed/>
                </p:oleObj>
              </mc:Choice>
              <mc:Fallback>
                <p:oleObj name="Image" r:id="rId10" imgW="1426286" imgH="140800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628775"/>
                        <a:ext cx="142557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Line 12"/>
          <p:cNvSpPr>
            <a:spLocks noChangeShapeType="1"/>
          </p:cNvSpPr>
          <p:nvPr/>
        </p:nvSpPr>
        <p:spPr bwMode="auto">
          <a:xfrm flipH="1" flipV="1">
            <a:off x="827088" y="2924175"/>
            <a:ext cx="1584325" cy="9366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30" name="Line 13"/>
          <p:cNvSpPr>
            <a:spLocks noChangeShapeType="1"/>
          </p:cNvSpPr>
          <p:nvPr/>
        </p:nvSpPr>
        <p:spPr bwMode="auto">
          <a:xfrm flipH="1" flipV="1">
            <a:off x="1835150" y="2132013"/>
            <a:ext cx="576263" cy="17287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31" name="Text Box 16"/>
          <p:cNvSpPr txBox="1">
            <a:spLocks noChangeArrowheads="1"/>
          </p:cNvSpPr>
          <p:nvPr/>
        </p:nvSpPr>
        <p:spPr bwMode="auto">
          <a:xfrm>
            <a:off x="34925" y="3208338"/>
            <a:ext cx="1568450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Полуактивная закладка</a:t>
            </a:r>
          </a:p>
        </p:txBody>
      </p:sp>
      <p:sp>
        <p:nvSpPr>
          <p:cNvPr id="5132" name="Text Box 17"/>
          <p:cNvSpPr txBox="1">
            <a:spLocks noChangeArrowheads="1"/>
          </p:cNvSpPr>
          <p:nvPr/>
        </p:nvSpPr>
        <p:spPr bwMode="auto">
          <a:xfrm>
            <a:off x="4572000" y="1773238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800">
                <a:latin typeface="Arial" pitchFamily="34" charset="0"/>
              </a:rPr>
              <a:t>1</a:t>
            </a:r>
          </a:p>
        </p:txBody>
      </p:sp>
      <p:sp>
        <p:nvSpPr>
          <p:cNvPr id="5133" name="Line 18"/>
          <p:cNvSpPr>
            <a:spLocks noChangeShapeType="1"/>
          </p:cNvSpPr>
          <p:nvPr/>
        </p:nvSpPr>
        <p:spPr bwMode="auto">
          <a:xfrm flipH="1">
            <a:off x="4572000" y="2205038"/>
            <a:ext cx="144463" cy="2873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34" name="Text Box 19"/>
          <p:cNvSpPr txBox="1">
            <a:spLocks noChangeArrowheads="1"/>
          </p:cNvSpPr>
          <p:nvPr/>
        </p:nvSpPr>
        <p:spPr bwMode="auto">
          <a:xfrm>
            <a:off x="4803775" y="3224213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800">
                <a:latin typeface="Arial" pitchFamily="34" charset="0"/>
              </a:rPr>
              <a:t>2</a:t>
            </a:r>
          </a:p>
        </p:txBody>
      </p:sp>
      <p:sp>
        <p:nvSpPr>
          <p:cNvPr id="5135" name="Line 20"/>
          <p:cNvSpPr>
            <a:spLocks noChangeShapeType="1"/>
          </p:cNvSpPr>
          <p:nvPr/>
        </p:nvSpPr>
        <p:spPr bwMode="auto">
          <a:xfrm>
            <a:off x="4500563" y="3262313"/>
            <a:ext cx="215900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36" name="Text Box 22"/>
          <p:cNvSpPr txBox="1">
            <a:spLocks noChangeArrowheads="1"/>
          </p:cNvSpPr>
          <p:nvPr/>
        </p:nvSpPr>
        <p:spPr bwMode="auto">
          <a:xfrm>
            <a:off x="5454650" y="4292600"/>
            <a:ext cx="3529013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Arial" pitchFamily="34" charset="0"/>
              </a:rPr>
              <a:t>Аппаратура «высокочастотного облучения»</a:t>
            </a:r>
            <a:endParaRPr lang="ru-RU" sz="1600">
              <a:latin typeface="Arial" pitchFamily="34" charset="0"/>
            </a:endParaRPr>
          </a:p>
        </p:txBody>
      </p:sp>
      <p:sp>
        <p:nvSpPr>
          <p:cNvPr id="5137" name="Rectangle 23"/>
          <p:cNvSpPr>
            <a:spLocks noChangeArrowheads="1"/>
          </p:cNvSpPr>
          <p:nvPr/>
        </p:nvSpPr>
        <p:spPr bwMode="auto">
          <a:xfrm>
            <a:off x="3559175" y="1773238"/>
            <a:ext cx="71438" cy="4751387"/>
          </a:xfrm>
          <a:prstGeom prst="rect">
            <a:avLst/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5138" name="Text Box 24"/>
          <p:cNvSpPr txBox="1">
            <a:spLocks noChangeArrowheads="1"/>
          </p:cNvSpPr>
          <p:nvPr/>
        </p:nvSpPr>
        <p:spPr bwMode="auto">
          <a:xfrm>
            <a:off x="1187450" y="1192213"/>
            <a:ext cx="2303463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solidFill>
                  <a:schemeClr val="hlink"/>
                </a:solidFill>
              </a:rPr>
              <a:t>Металлизированная ткань</a:t>
            </a:r>
          </a:p>
        </p:txBody>
      </p:sp>
      <p:sp>
        <p:nvSpPr>
          <p:cNvPr id="5139" name="Text Box 25"/>
          <p:cNvSpPr txBox="1">
            <a:spLocks noChangeArrowheads="1"/>
          </p:cNvSpPr>
          <p:nvPr/>
        </p:nvSpPr>
        <p:spPr bwMode="auto">
          <a:xfrm>
            <a:off x="4175125" y="5038725"/>
            <a:ext cx="4968875" cy="155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dirty="0">
                <a:latin typeface="Arial" pitchFamily="34" charset="0"/>
              </a:rPr>
              <a:t>1 – высокочастотный гармонический сигнал;</a:t>
            </a:r>
          </a:p>
          <a:p>
            <a:pPr defTabSz="912813"/>
            <a:r>
              <a:rPr lang="ru-RU" sz="1600" dirty="0">
                <a:latin typeface="Arial" pitchFamily="34" charset="0"/>
              </a:rPr>
              <a:t>2 – </a:t>
            </a:r>
            <a:r>
              <a:rPr lang="ru-RU" sz="1600" dirty="0" err="1">
                <a:latin typeface="Arial" pitchFamily="34" charset="0"/>
              </a:rPr>
              <a:t>переизлученный</a:t>
            </a:r>
            <a:r>
              <a:rPr lang="ru-RU" sz="1600" dirty="0">
                <a:latin typeface="Arial" pitchFamily="34" charset="0"/>
              </a:rPr>
              <a:t> модулированный </a:t>
            </a:r>
          </a:p>
          <a:p>
            <a:pPr defTabSz="912813"/>
            <a:r>
              <a:rPr lang="ru-RU" sz="1600" dirty="0">
                <a:latin typeface="Arial" pitchFamily="34" charset="0"/>
              </a:rPr>
              <a:t>      высокочастотный сигнал; </a:t>
            </a:r>
          </a:p>
          <a:p>
            <a:pPr defTabSz="912813"/>
            <a:r>
              <a:rPr lang="ru-RU" sz="1600" dirty="0">
                <a:latin typeface="Arial" pitchFamily="34" charset="0"/>
              </a:rPr>
              <a:t>3 – побочное электромагнитное излучение СВТ </a:t>
            </a:r>
          </a:p>
          <a:p>
            <a:pPr defTabSz="912813"/>
            <a:r>
              <a:rPr lang="ru-RU" sz="1600" dirty="0">
                <a:latin typeface="Arial" pitchFamily="34" charset="0"/>
              </a:rPr>
              <a:t>      на частоте работы высокочастотного </a:t>
            </a:r>
          </a:p>
          <a:p>
            <a:pPr defTabSz="912813"/>
            <a:r>
              <a:rPr lang="ru-RU" sz="1600" dirty="0">
                <a:latin typeface="Arial" pitchFamily="34" charset="0"/>
              </a:rPr>
              <a:t>      генератора.</a:t>
            </a:r>
          </a:p>
        </p:txBody>
      </p:sp>
      <p:sp>
        <p:nvSpPr>
          <p:cNvPr id="5140" name="Line 27"/>
          <p:cNvSpPr>
            <a:spLocks noChangeShapeType="1"/>
          </p:cNvSpPr>
          <p:nvPr/>
        </p:nvSpPr>
        <p:spPr bwMode="auto">
          <a:xfrm>
            <a:off x="2700338" y="1700213"/>
            <a:ext cx="8636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41" name="Line 29"/>
          <p:cNvSpPr>
            <a:spLocks noChangeShapeType="1"/>
          </p:cNvSpPr>
          <p:nvPr/>
        </p:nvSpPr>
        <p:spPr bwMode="auto">
          <a:xfrm flipH="1">
            <a:off x="3635375" y="1728788"/>
            <a:ext cx="2160588" cy="1512887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142" name="Line 30"/>
          <p:cNvSpPr>
            <a:spLocks noChangeShapeType="1"/>
          </p:cNvSpPr>
          <p:nvPr/>
        </p:nvSpPr>
        <p:spPr bwMode="auto">
          <a:xfrm flipH="1">
            <a:off x="2843213" y="3232150"/>
            <a:ext cx="792162" cy="576263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143" name="Line 31"/>
          <p:cNvSpPr>
            <a:spLocks noChangeShapeType="1"/>
          </p:cNvSpPr>
          <p:nvPr/>
        </p:nvSpPr>
        <p:spPr bwMode="auto">
          <a:xfrm flipV="1">
            <a:off x="2916238" y="2133600"/>
            <a:ext cx="4824412" cy="1655763"/>
          </a:xfrm>
          <a:prstGeom prst="line">
            <a:avLst/>
          </a:prstGeom>
          <a:noFill/>
          <a:ln w="1270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144" name="Line 33"/>
          <p:cNvSpPr>
            <a:spLocks noChangeShapeType="1"/>
          </p:cNvSpPr>
          <p:nvPr/>
        </p:nvSpPr>
        <p:spPr bwMode="auto">
          <a:xfrm flipV="1">
            <a:off x="2627313" y="4221163"/>
            <a:ext cx="936625" cy="360362"/>
          </a:xfrm>
          <a:prstGeom prst="line">
            <a:avLst/>
          </a:prstGeom>
          <a:noFill/>
          <a:ln w="7620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145" name="Line 34"/>
          <p:cNvSpPr>
            <a:spLocks noChangeShapeType="1"/>
          </p:cNvSpPr>
          <p:nvPr/>
        </p:nvSpPr>
        <p:spPr bwMode="auto">
          <a:xfrm flipV="1">
            <a:off x="3563938" y="3644900"/>
            <a:ext cx="1584325" cy="576263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146" name="Line 35"/>
          <p:cNvSpPr>
            <a:spLocks noChangeShapeType="1"/>
          </p:cNvSpPr>
          <p:nvPr/>
        </p:nvSpPr>
        <p:spPr bwMode="auto">
          <a:xfrm>
            <a:off x="4211638" y="4005263"/>
            <a:ext cx="215900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147" name="Text Box 36"/>
          <p:cNvSpPr txBox="1">
            <a:spLocks noChangeArrowheads="1"/>
          </p:cNvSpPr>
          <p:nvPr/>
        </p:nvSpPr>
        <p:spPr bwMode="auto">
          <a:xfrm>
            <a:off x="4500563" y="4005263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800">
                <a:latin typeface="Arial" pitchFamily="34" charset="0"/>
              </a:rPr>
              <a:t>3</a:t>
            </a:r>
          </a:p>
        </p:txBody>
      </p:sp>
      <p:sp>
        <p:nvSpPr>
          <p:cNvPr id="5148" name="Rectangle 37"/>
          <p:cNvSpPr>
            <a:spLocks noChangeArrowheads="1"/>
          </p:cNvSpPr>
          <p:nvPr/>
        </p:nvSpPr>
        <p:spPr bwMode="auto">
          <a:xfrm>
            <a:off x="1331913" y="115888"/>
            <a:ext cx="644366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b="1"/>
              <a:t>Экранирование выделенных помещений</a:t>
            </a:r>
          </a:p>
        </p:txBody>
      </p:sp>
      <p:sp>
        <p:nvSpPr>
          <p:cNvPr id="5149" name="Text Box 38"/>
          <p:cNvSpPr txBox="1">
            <a:spLocks noChangeArrowheads="1"/>
          </p:cNvSpPr>
          <p:nvPr/>
        </p:nvSpPr>
        <p:spPr bwMode="auto">
          <a:xfrm>
            <a:off x="6715125" y="1125538"/>
            <a:ext cx="2195513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Freeform 4"/>
          <p:cNvSpPr>
            <a:spLocks/>
          </p:cNvSpPr>
          <p:nvPr/>
        </p:nvSpPr>
        <p:spPr bwMode="auto">
          <a:xfrm>
            <a:off x="42863" y="549275"/>
            <a:ext cx="3917950" cy="3987800"/>
          </a:xfrm>
          <a:custGeom>
            <a:avLst/>
            <a:gdLst>
              <a:gd name="T0" fmla="*/ 2147483647 w 2468"/>
              <a:gd name="T1" fmla="*/ 2147483647 h 2512"/>
              <a:gd name="T2" fmla="*/ 2147483647 w 2468"/>
              <a:gd name="T3" fmla="*/ 2147483647 h 2512"/>
              <a:gd name="T4" fmla="*/ 2147483647 w 2468"/>
              <a:gd name="T5" fmla="*/ 2147483647 h 2512"/>
              <a:gd name="T6" fmla="*/ 2147483647 w 2468"/>
              <a:gd name="T7" fmla="*/ 2147483647 h 2512"/>
              <a:gd name="T8" fmla="*/ 2147483647 w 2468"/>
              <a:gd name="T9" fmla="*/ 2147483647 h 2512"/>
              <a:gd name="T10" fmla="*/ 2147483647 w 2468"/>
              <a:gd name="T11" fmla="*/ 2147483647 h 2512"/>
              <a:gd name="T12" fmla="*/ 2147483647 w 2468"/>
              <a:gd name="T13" fmla="*/ 2147483647 h 2512"/>
              <a:gd name="T14" fmla="*/ 2147483647 w 2468"/>
              <a:gd name="T15" fmla="*/ 2147483647 h 2512"/>
              <a:gd name="T16" fmla="*/ 2147483647 w 2468"/>
              <a:gd name="T17" fmla="*/ 2147483647 h 2512"/>
              <a:gd name="T18" fmla="*/ 2147483647 w 2468"/>
              <a:gd name="T19" fmla="*/ 2147483647 h 2512"/>
              <a:gd name="T20" fmla="*/ 2147483647 w 2468"/>
              <a:gd name="T21" fmla="*/ 2147483647 h 2512"/>
              <a:gd name="T22" fmla="*/ 2147483647 w 2468"/>
              <a:gd name="T23" fmla="*/ 2147483647 h 2512"/>
              <a:gd name="T24" fmla="*/ 2147483647 w 2468"/>
              <a:gd name="T25" fmla="*/ 2147483647 h 2512"/>
              <a:gd name="T26" fmla="*/ 2147483647 w 2468"/>
              <a:gd name="T27" fmla="*/ 2147483647 h 2512"/>
              <a:gd name="T28" fmla="*/ 2147483647 w 2468"/>
              <a:gd name="T29" fmla="*/ 2147483647 h 2512"/>
              <a:gd name="T30" fmla="*/ 2147483647 w 2468"/>
              <a:gd name="T31" fmla="*/ 2147483647 h 2512"/>
              <a:gd name="T32" fmla="*/ 2147483647 w 2468"/>
              <a:gd name="T33" fmla="*/ 2147483647 h 2512"/>
              <a:gd name="T34" fmla="*/ 2147483647 w 2468"/>
              <a:gd name="T35" fmla="*/ 2147483647 h 2512"/>
              <a:gd name="T36" fmla="*/ 2147483647 w 2468"/>
              <a:gd name="T37" fmla="*/ 2147483647 h 2512"/>
              <a:gd name="T38" fmla="*/ 2147483647 w 2468"/>
              <a:gd name="T39" fmla="*/ 2147483647 h 2512"/>
              <a:gd name="T40" fmla="*/ 2147483647 w 2468"/>
              <a:gd name="T41" fmla="*/ 2147483647 h 2512"/>
              <a:gd name="T42" fmla="*/ 2147483647 w 2468"/>
              <a:gd name="T43" fmla="*/ 2147483647 h 2512"/>
              <a:gd name="T44" fmla="*/ 2147483647 w 2468"/>
              <a:gd name="T45" fmla="*/ 2147483647 h 2512"/>
              <a:gd name="T46" fmla="*/ 2147483647 w 2468"/>
              <a:gd name="T47" fmla="*/ 2147483647 h 2512"/>
              <a:gd name="T48" fmla="*/ 2147483647 w 2468"/>
              <a:gd name="T49" fmla="*/ 2147483647 h 2512"/>
              <a:gd name="T50" fmla="*/ 2147483647 w 2468"/>
              <a:gd name="T51" fmla="*/ 2147483647 h 2512"/>
              <a:gd name="T52" fmla="*/ 2147483647 w 2468"/>
              <a:gd name="T53" fmla="*/ 2147483647 h 2512"/>
              <a:gd name="T54" fmla="*/ 2147483647 w 2468"/>
              <a:gd name="T55" fmla="*/ 2147483647 h 2512"/>
              <a:gd name="T56" fmla="*/ 2147483647 w 2468"/>
              <a:gd name="T57" fmla="*/ 2147483647 h 2512"/>
              <a:gd name="T58" fmla="*/ 2147483647 w 2468"/>
              <a:gd name="T59" fmla="*/ 2147483647 h 2512"/>
              <a:gd name="T60" fmla="*/ 2147483647 w 2468"/>
              <a:gd name="T61" fmla="*/ 2147483647 h 2512"/>
              <a:gd name="T62" fmla="*/ 2147483647 w 2468"/>
              <a:gd name="T63" fmla="*/ 2147483647 h 2512"/>
              <a:gd name="T64" fmla="*/ 2147483647 w 2468"/>
              <a:gd name="T65" fmla="*/ 2147483647 h 2512"/>
              <a:gd name="T66" fmla="*/ 2147483647 w 2468"/>
              <a:gd name="T67" fmla="*/ 2147483647 h 2512"/>
              <a:gd name="T68" fmla="*/ 2147483647 w 2468"/>
              <a:gd name="T69" fmla="*/ 2147483647 h 2512"/>
              <a:gd name="T70" fmla="*/ 2147483647 w 2468"/>
              <a:gd name="T71" fmla="*/ 2147483647 h 2512"/>
              <a:gd name="T72" fmla="*/ 2147483647 w 2468"/>
              <a:gd name="T73" fmla="*/ 2147483647 h 2512"/>
              <a:gd name="T74" fmla="*/ 2147483647 w 2468"/>
              <a:gd name="T75" fmla="*/ 2147483647 h 2512"/>
              <a:gd name="T76" fmla="*/ 2147483647 w 2468"/>
              <a:gd name="T77" fmla="*/ 2147483647 h 2512"/>
              <a:gd name="T78" fmla="*/ 2147483647 w 2468"/>
              <a:gd name="T79" fmla="*/ 2147483647 h 2512"/>
              <a:gd name="T80" fmla="*/ 2147483647 w 2468"/>
              <a:gd name="T81" fmla="*/ 2147483647 h 2512"/>
              <a:gd name="T82" fmla="*/ 2147483647 w 2468"/>
              <a:gd name="T83" fmla="*/ 2147483647 h 2512"/>
              <a:gd name="T84" fmla="*/ 2147483647 w 2468"/>
              <a:gd name="T85" fmla="*/ 2147483647 h 2512"/>
              <a:gd name="T86" fmla="*/ 2147483647 w 2468"/>
              <a:gd name="T87" fmla="*/ 2147483647 h 2512"/>
              <a:gd name="T88" fmla="*/ 2147483647 w 2468"/>
              <a:gd name="T89" fmla="*/ 2147483647 h 2512"/>
              <a:gd name="T90" fmla="*/ 2147483647 w 2468"/>
              <a:gd name="T91" fmla="*/ 2147483647 h 2512"/>
              <a:gd name="T92" fmla="*/ 2147483647 w 2468"/>
              <a:gd name="T93" fmla="*/ 2147483647 h 2512"/>
              <a:gd name="T94" fmla="*/ 2147483647 w 2468"/>
              <a:gd name="T95" fmla="*/ 2147483647 h 2512"/>
              <a:gd name="T96" fmla="*/ 2147483647 w 2468"/>
              <a:gd name="T97" fmla="*/ 0 h 2512"/>
              <a:gd name="T98" fmla="*/ 2147483647 w 2468"/>
              <a:gd name="T99" fmla="*/ 2147483647 h 2512"/>
              <a:gd name="T100" fmla="*/ 2147483647 w 2468"/>
              <a:gd name="T101" fmla="*/ 2147483647 h 25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468"/>
              <a:gd name="T154" fmla="*/ 0 h 2512"/>
              <a:gd name="T155" fmla="*/ 2468 w 2468"/>
              <a:gd name="T156" fmla="*/ 2512 h 25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468" h="2512">
                <a:moveTo>
                  <a:pt x="655" y="40"/>
                </a:moveTo>
                <a:cubicBezTo>
                  <a:pt x="528" y="45"/>
                  <a:pt x="409" y="51"/>
                  <a:pt x="302" y="122"/>
                </a:cubicBezTo>
                <a:cubicBezTo>
                  <a:pt x="298" y="129"/>
                  <a:pt x="295" y="136"/>
                  <a:pt x="289" y="142"/>
                </a:cubicBezTo>
                <a:cubicBezTo>
                  <a:pt x="283" y="148"/>
                  <a:pt x="273" y="150"/>
                  <a:pt x="268" y="156"/>
                </a:cubicBezTo>
                <a:cubicBezTo>
                  <a:pt x="226" y="207"/>
                  <a:pt x="284" y="164"/>
                  <a:pt x="235" y="196"/>
                </a:cubicBezTo>
                <a:cubicBezTo>
                  <a:pt x="226" y="210"/>
                  <a:pt x="217" y="223"/>
                  <a:pt x="208" y="237"/>
                </a:cubicBezTo>
                <a:cubicBezTo>
                  <a:pt x="203" y="244"/>
                  <a:pt x="194" y="257"/>
                  <a:pt x="194" y="257"/>
                </a:cubicBezTo>
                <a:cubicBezTo>
                  <a:pt x="189" y="271"/>
                  <a:pt x="184" y="284"/>
                  <a:pt x="180" y="298"/>
                </a:cubicBezTo>
                <a:cubicBezTo>
                  <a:pt x="176" y="312"/>
                  <a:pt x="167" y="339"/>
                  <a:pt x="167" y="339"/>
                </a:cubicBezTo>
                <a:cubicBezTo>
                  <a:pt x="160" y="431"/>
                  <a:pt x="155" y="524"/>
                  <a:pt x="147" y="616"/>
                </a:cubicBezTo>
                <a:cubicBezTo>
                  <a:pt x="147" y="617"/>
                  <a:pt x="135" y="698"/>
                  <a:pt x="133" y="704"/>
                </a:cubicBezTo>
                <a:cubicBezTo>
                  <a:pt x="127" y="719"/>
                  <a:pt x="106" y="745"/>
                  <a:pt x="106" y="745"/>
                </a:cubicBezTo>
                <a:cubicBezTo>
                  <a:pt x="94" y="790"/>
                  <a:pt x="81" y="832"/>
                  <a:pt x="65" y="874"/>
                </a:cubicBezTo>
                <a:cubicBezTo>
                  <a:pt x="44" y="929"/>
                  <a:pt x="76" y="870"/>
                  <a:pt x="52" y="942"/>
                </a:cubicBezTo>
                <a:cubicBezTo>
                  <a:pt x="49" y="950"/>
                  <a:pt x="42" y="955"/>
                  <a:pt x="38" y="962"/>
                </a:cubicBezTo>
                <a:cubicBezTo>
                  <a:pt x="30" y="977"/>
                  <a:pt x="28" y="1000"/>
                  <a:pt x="25" y="1016"/>
                </a:cubicBezTo>
                <a:cubicBezTo>
                  <a:pt x="19" y="1152"/>
                  <a:pt x="21" y="1282"/>
                  <a:pt x="38" y="1416"/>
                </a:cubicBezTo>
                <a:cubicBezTo>
                  <a:pt x="55" y="1717"/>
                  <a:pt x="0" y="2043"/>
                  <a:pt x="174" y="2304"/>
                </a:cubicBezTo>
                <a:cubicBezTo>
                  <a:pt x="182" y="2331"/>
                  <a:pt x="191" y="2342"/>
                  <a:pt x="214" y="2358"/>
                </a:cubicBezTo>
                <a:cubicBezTo>
                  <a:pt x="235" y="2389"/>
                  <a:pt x="276" y="2402"/>
                  <a:pt x="309" y="2419"/>
                </a:cubicBezTo>
                <a:cubicBezTo>
                  <a:pt x="403" y="2466"/>
                  <a:pt x="510" y="2484"/>
                  <a:pt x="614" y="2500"/>
                </a:cubicBezTo>
                <a:cubicBezTo>
                  <a:pt x="786" y="2497"/>
                  <a:pt x="959" y="2512"/>
                  <a:pt x="1129" y="2487"/>
                </a:cubicBezTo>
                <a:cubicBezTo>
                  <a:pt x="1157" y="2483"/>
                  <a:pt x="1178" y="2469"/>
                  <a:pt x="1204" y="2460"/>
                </a:cubicBezTo>
                <a:cubicBezTo>
                  <a:pt x="1258" y="2442"/>
                  <a:pt x="1317" y="2433"/>
                  <a:pt x="1373" y="2426"/>
                </a:cubicBezTo>
                <a:cubicBezTo>
                  <a:pt x="1418" y="2410"/>
                  <a:pt x="1363" y="2428"/>
                  <a:pt x="1441" y="2412"/>
                </a:cubicBezTo>
                <a:cubicBezTo>
                  <a:pt x="1476" y="2405"/>
                  <a:pt x="1506" y="2380"/>
                  <a:pt x="1542" y="2371"/>
                </a:cubicBezTo>
                <a:cubicBezTo>
                  <a:pt x="1690" y="2280"/>
                  <a:pt x="1915" y="2308"/>
                  <a:pt x="2071" y="2304"/>
                </a:cubicBezTo>
                <a:cubicBezTo>
                  <a:pt x="2098" y="2297"/>
                  <a:pt x="2120" y="2285"/>
                  <a:pt x="2146" y="2277"/>
                </a:cubicBezTo>
                <a:cubicBezTo>
                  <a:pt x="2153" y="2270"/>
                  <a:pt x="2158" y="2262"/>
                  <a:pt x="2166" y="2256"/>
                </a:cubicBezTo>
                <a:cubicBezTo>
                  <a:pt x="2174" y="2250"/>
                  <a:pt x="2185" y="2249"/>
                  <a:pt x="2193" y="2243"/>
                </a:cubicBezTo>
                <a:cubicBezTo>
                  <a:pt x="2205" y="2233"/>
                  <a:pt x="2251" y="2170"/>
                  <a:pt x="2254" y="2161"/>
                </a:cubicBezTo>
                <a:cubicBezTo>
                  <a:pt x="2270" y="2116"/>
                  <a:pt x="2273" y="2075"/>
                  <a:pt x="2295" y="2033"/>
                </a:cubicBezTo>
                <a:cubicBezTo>
                  <a:pt x="2306" y="1959"/>
                  <a:pt x="2321" y="1873"/>
                  <a:pt x="2362" y="1809"/>
                </a:cubicBezTo>
                <a:cubicBezTo>
                  <a:pt x="2375" y="1745"/>
                  <a:pt x="2400" y="1683"/>
                  <a:pt x="2417" y="1619"/>
                </a:cubicBezTo>
                <a:cubicBezTo>
                  <a:pt x="2444" y="1404"/>
                  <a:pt x="2468" y="1196"/>
                  <a:pt x="2356" y="1016"/>
                </a:cubicBezTo>
                <a:cubicBezTo>
                  <a:pt x="2346" y="976"/>
                  <a:pt x="2327" y="951"/>
                  <a:pt x="2308" y="915"/>
                </a:cubicBezTo>
                <a:cubicBezTo>
                  <a:pt x="2306" y="906"/>
                  <a:pt x="2306" y="895"/>
                  <a:pt x="2301" y="887"/>
                </a:cubicBezTo>
                <a:cubicBezTo>
                  <a:pt x="2296" y="879"/>
                  <a:pt x="2285" y="876"/>
                  <a:pt x="2281" y="867"/>
                </a:cubicBezTo>
                <a:cubicBezTo>
                  <a:pt x="2277" y="858"/>
                  <a:pt x="2269" y="770"/>
                  <a:pt x="2268" y="765"/>
                </a:cubicBezTo>
                <a:cubicBezTo>
                  <a:pt x="2266" y="630"/>
                  <a:pt x="2265" y="494"/>
                  <a:pt x="2261" y="359"/>
                </a:cubicBezTo>
                <a:cubicBezTo>
                  <a:pt x="2261" y="352"/>
                  <a:pt x="2256" y="346"/>
                  <a:pt x="2254" y="339"/>
                </a:cubicBezTo>
                <a:cubicBezTo>
                  <a:pt x="2245" y="300"/>
                  <a:pt x="2244" y="260"/>
                  <a:pt x="2213" y="230"/>
                </a:cubicBezTo>
                <a:cubicBezTo>
                  <a:pt x="2186" y="203"/>
                  <a:pt x="2157" y="194"/>
                  <a:pt x="2125" y="176"/>
                </a:cubicBezTo>
                <a:cubicBezTo>
                  <a:pt x="2103" y="163"/>
                  <a:pt x="2078" y="150"/>
                  <a:pt x="2051" y="149"/>
                </a:cubicBezTo>
                <a:cubicBezTo>
                  <a:pt x="1924" y="145"/>
                  <a:pt x="1798" y="144"/>
                  <a:pt x="1671" y="142"/>
                </a:cubicBezTo>
                <a:cubicBezTo>
                  <a:pt x="1620" y="134"/>
                  <a:pt x="1574" y="117"/>
                  <a:pt x="1522" y="108"/>
                </a:cubicBezTo>
                <a:cubicBezTo>
                  <a:pt x="1488" y="95"/>
                  <a:pt x="1452" y="85"/>
                  <a:pt x="1420" y="67"/>
                </a:cubicBezTo>
                <a:cubicBezTo>
                  <a:pt x="1403" y="57"/>
                  <a:pt x="1393" y="47"/>
                  <a:pt x="1373" y="40"/>
                </a:cubicBezTo>
                <a:cubicBezTo>
                  <a:pt x="1309" y="19"/>
                  <a:pt x="1244" y="10"/>
                  <a:pt x="1177" y="0"/>
                </a:cubicBezTo>
                <a:cubicBezTo>
                  <a:pt x="976" y="4"/>
                  <a:pt x="841" y="3"/>
                  <a:pt x="662" y="20"/>
                </a:cubicBezTo>
                <a:cubicBezTo>
                  <a:pt x="615" y="36"/>
                  <a:pt x="632" y="24"/>
                  <a:pt x="607" y="47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6149" name="Picture 5" descr="Два чел_один сидит_ВТС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" y="915988"/>
            <a:ext cx="281463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Freeform 6"/>
          <p:cNvSpPr>
            <a:spLocks/>
          </p:cNvSpPr>
          <p:nvPr/>
        </p:nvSpPr>
        <p:spPr bwMode="auto">
          <a:xfrm>
            <a:off x="212725" y="817563"/>
            <a:ext cx="3627438" cy="3549650"/>
          </a:xfrm>
          <a:custGeom>
            <a:avLst/>
            <a:gdLst>
              <a:gd name="T0" fmla="*/ 2147483647 w 2285"/>
              <a:gd name="T1" fmla="*/ 0 h 2236"/>
              <a:gd name="T2" fmla="*/ 2147483647 w 2285"/>
              <a:gd name="T3" fmla="*/ 2147483647 h 2236"/>
              <a:gd name="T4" fmla="*/ 2147483647 w 2285"/>
              <a:gd name="T5" fmla="*/ 2147483647 h 2236"/>
              <a:gd name="T6" fmla="*/ 2147483647 w 2285"/>
              <a:gd name="T7" fmla="*/ 2147483647 h 2236"/>
              <a:gd name="T8" fmla="*/ 2147483647 w 2285"/>
              <a:gd name="T9" fmla="*/ 2147483647 h 2236"/>
              <a:gd name="T10" fmla="*/ 2147483647 w 2285"/>
              <a:gd name="T11" fmla="*/ 2147483647 h 2236"/>
              <a:gd name="T12" fmla="*/ 2147483647 w 2285"/>
              <a:gd name="T13" fmla="*/ 2147483647 h 2236"/>
              <a:gd name="T14" fmla="*/ 2147483647 w 2285"/>
              <a:gd name="T15" fmla="*/ 2147483647 h 2236"/>
              <a:gd name="T16" fmla="*/ 2147483647 w 2285"/>
              <a:gd name="T17" fmla="*/ 2147483647 h 2236"/>
              <a:gd name="T18" fmla="*/ 2147483647 w 2285"/>
              <a:gd name="T19" fmla="*/ 2147483647 h 2236"/>
              <a:gd name="T20" fmla="*/ 2147483647 w 2285"/>
              <a:gd name="T21" fmla="*/ 2147483647 h 2236"/>
              <a:gd name="T22" fmla="*/ 2147483647 w 2285"/>
              <a:gd name="T23" fmla="*/ 2147483647 h 2236"/>
              <a:gd name="T24" fmla="*/ 2147483647 w 2285"/>
              <a:gd name="T25" fmla="*/ 2147483647 h 2236"/>
              <a:gd name="T26" fmla="*/ 2147483647 w 2285"/>
              <a:gd name="T27" fmla="*/ 2147483647 h 2236"/>
              <a:gd name="T28" fmla="*/ 2147483647 w 2285"/>
              <a:gd name="T29" fmla="*/ 2147483647 h 2236"/>
              <a:gd name="T30" fmla="*/ 2147483647 w 2285"/>
              <a:gd name="T31" fmla="*/ 2147483647 h 2236"/>
              <a:gd name="T32" fmla="*/ 2147483647 w 2285"/>
              <a:gd name="T33" fmla="*/ 2147483647 h 2236"/>
              <a:gd name="T34" fmla="*/ 2147483647 w 2285"/>
              <a:gd name="T35" fmla="*/ 2147483647 h 2236"/>
              <a:gd name="T36" fmla="*/ 2147483647 w 2285"/>
              <a:gd name="T37" fmla="*/ 2147483647 h 2236"/>
              <a:gd name="T38" fmla="*/ 2147483647 w 2285"/>
              <a:gd name="T39" fmla="*/ 2147483647 h 2236"/>
              <a:gd name="T40" fmla="*/ 2147483647 w 2285"/>
              <a:gd name="T41" fmla="*/ 2147483647 h 2236"/>
              <a:gd name="T42" fmla="*/ 2147483647 w 2285"/>
              <a:gd name="T43" fmla="*/ 2147483647 h 2236"/>
              <a:gd name="T44" fmla="*/ 2147483647 w 2285"/>
              <a:gd name="T45" fmla="*/ 2147483647 h 2236"/>
              <a:gd name="T46" fmla="*/ 2147483647 w 2285"/>
              <a:gd name="T47" fmla="*/ 2147483647 h 2236"/>
              <a:gd name="T48" fmla="*/ 2147483647 w 2285"/>
              <a:gd name="T49" fmla="*/ 2147483647 h 2236"/>
              <a:gd name="T50" fmla="*/ 2147483647 w 2285"/>
              <a:gd name="T51" fmla="*/ 2147483647 h 2236"/>
              <a:gd name="T52" fmla="*/ 2147483647 w 2285"/>
              <a:gd name="T53" fmla="*/ 2147483647 h 2236"/>
              <a:gd name="T54" fmla="*/ 2147483647 w 2285"/>
              <a:gd name="T55" fmla="*/ 2147483647 h 2236"/>
              <a:gd name="T56" fmla="*/ 2147483647 w 2285"/>
              <a:gd name="T57" fmla="*/ 2147483647 h 2236"/>
              <a:gd name="T58" fmla="*/ 2147483647 w 2285"/>
              <a:gd name="T59" fmla="*/ 2147483647 h 2236"/>
              <a:gd name="T60" fmla="*/ 2147483647 w 2285"/>
              <a:gd name="T61" fmla="*/ 2147483647 h 2236"/>
              <a:gd name="T62" fmla="*/ 2147483647 w 2285"/>
              <a:gd name="T63" fmla="*/ 2147483647 h 2236"/>
              <a:gd name="T64" fmla="*/ 2147483647 w 2285"/>
              <a:gd name="T65" fmla="*/ 2147483647 h 2236"/>
              <a:gd name="T66" fmla="*/ 2147483647 w 2285"/>
              <a:gd name="T67" fmla="*/ 2147483647 h 22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285"/>
              <a:gd name="T103" fmla="*/ 0 h 2236"/>
              <a:gd name="T104" fmla="*/ 2285 w 2285"/>
              <a:gd name="T105" fmla="*/ 2236 h 22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285" h="2236">
                <a:moveTo>
                  <a:pt x="297" y="0"/>
                </a:moveTo>
                <a:cubicBezTo>
                  <a:pt x="249" y="25"/>
                  <a:pt x="211" y="70"/>
                  <a:pt x="182" y="115"/>
                </a:cubicBezTo>
                <a:cubicBezTo>
                  <a:pt x="169" y="166"/>
                  <a:pt x="185" y="120"/>
                  <a:pt x="155" y="163"/>
                </a:cubicBezTo>
                <a:cubicBezTo>
                  <a:pt x="136" y="190"/>
                  <a:pt x="127" y="223"/>
                  <a:pt x="107" y="251"/>
                </a:cubicBezTo>
                <a:cubicBezTo>
                  <a:pt x="104" y="583"/>
                  <a:pt x="152" y="784"/>
                  <a:pt x="73" y="1050"/>
                </a:cubicBezTo>
                <a:cubicBezTo>
                  <a:pt x="52" y="1331"/>
                  <a:pt x="104" y="1606"/>
                  <a:pt x="12" y="1870"/>
                </a:cubicBezTo>
                <a:cubicBezTo>
                  <a:pt x="0" y="1981"/>
                  <a:pt x="22" y="2080"/>
                  <a:pt x="114" y="2148"/>
                </a:cubicBezTo>
                <a:cubicBezTo>
                  <a:pt x="136" y="2181"/>
                  <a:pt x="164" y="2191"/>
                  <a:pt x="202" y="2202"/>
                </a:cubicBezTo>
                <a:cubicBezTo>
                  <a:pt x="253" y="2236"/>
                  <a:pt x="227" y="2227"/>
                  <a:pt x="277" y="2236"/>
                </a:cubicBezTo>
                <a:cubicBezTo>
                  <a:pt x="657" y="2230"/>
                  <a:pt x="1036" y="2215"/>
                  <a:pt x="1415" y="2202"/>
                </a:cubicBezTo>
                <a:cubicBezTo>
                  <a:pt x="1442" y="2200"/>
                  <a:pt x="1469" y="2199"/>
                  <a:pt x="1496" y="2196"/>
                </a:cubicBezTo>
                <a:cubicBezTo>
                  <a:pt x="1510" y="2194"/>
                  <a:pt x="1632" y="2138"/>
                  <a:pt x="1646" y="2128"/>
                </a:cubicBezTo>
                <a:cubicBezTo>
                  <a:pt x="1668" y="2112"/>
                  <a:pt x="1696" y="2093"/>
                  <a:pt x="1720" y="2081"/>
                </a:cubicBezTo>
                <a:cubicBezTo>
                  <a:pt x="1733" y="2075"/>
                  <a:pt x="1761" y="2067"/>
                  <a:pt x="1761" y="2067"/>
                </a:cubicBezTo>
                <a:cubicBezTo>
                  <a:pt x="1768" y="2062"/>
                  <a:pt x="1774" y="2056"/>
                  <a:pt x="1781" y="2053"/>
                </a:cubicBezTo>
                <a:cubicBezTo>
                  <a:pt x="1789" y="2049"/>
                  <a:pt x="1800" y="2052"/>
                  <a:pt x="1808" y="2047"/>
                </a:cubicBezTo>
                <a:cubicBezTo>
                  <a:pt x="1823" y="2038"/>
                  <a:pt x="1861" y="2004"/>
                  <a:pt x="1876" y="1992"/>
                </a:cubicBezTo>
                <a:cubicBezTo>
                  <a:pt x="1878" y="1985"/>
                  <a:pt x="1878" y="1977"/>
                  <a:pt x="1883" y="1972"/>
                </a:cubicBezTo>
                <a:cubicBezTo>
                  <a:pt x="1894" y="1961"/>
                  <a:pt x="1923" y="1945"/>
                  <a:pt x="1923" y="1945"/>
                </a:cubicBezTo>
                <a:cubicBezTo>
                  <a:pt x="1950" y="1907"/>
                  <a:pt x="1963" y="1867"/>
                  <a:pt x="1978" y="1823"/>
                </a:cubicBezTo>
                <a:cubicBezTo>
                  <a:pt x="1983" y="1809"/>
                  <a:pt x="1987" y="1796"/>
                  <a:pt x="1991" y="1782"/>
                </a:cubicBezTo>
                <a:cubicBezTo>
                  <a:pt x="1993" y="1775"/>
                  <a:pt x="1998" y="1762"/>
                  <a:pt x="1998" y="1762"/>
                </a:cubicBezTo>
                <a:cubicBezTo>
                  <a:pt x="2009" y="1680"/>
                  <a:pt x="2021" y="1600"/>
                  <a:pt x="2032" y="1518"/>
                </a:cubicBezTo>
                <a:cubicBezTo>
                  <a:pt x="2037" y="1430"/>
                  <a:pt x="2030" y="1326"/>
                  <a:pt x="2052" y="1240"/>
                </a:cubicBezTo>
                <a:cubicBezTo>
                  <a:pt x="2057" y="1151"/>
                  <a:pt x="2061" y="1077"/>
                  <a:pt x="2093" y="996"/>
                </a:cubicBezTo>
                <a:cubicBezTo>
                  <a:pt x="2106" y="963"/>
                  <a:pt x="2107" y="931"/>
                  <a:pt x="2127" y="901"/>
                </a:cubicBezTo>
                <a:cubicBezTo>
                  <a:pt x="2141" y="854"/>
                  <a:pt x="2122" y="909"/>
                  <a:pt x="2147" y="861"/>
                </a:cubicBezTo>
                <a:cubicBezTo>
                  <a:pt x="2169" y="818"/>
                  <a:pt x="2165" y="782"/>
                  <a:pt x="2201" y="746"/>
                </a:cubicBezTo>
                <a:cubicBezTo>
                  <a:pt x="2213" y="710"/>
                  <a:pt x="2204" y="732"/>
                  <a:pt x="2235" y="685"/>
                </a:cubicBezTo>
                <a:cubicBezTo>
                  <a:pt x="2240" y="678"/>
                  <a:pt x="2249" y="664"/>
                  <a:pt x="2249" y="664"/>
                </a:cubicBezTo>
                <a:cubicBezTo>
                  <a:pt x="2251" y="654"/>
                  <a:pt x="2258" y="619"/>
                  <a:pt x="2262" y="617"/>
                </a:cubicBezTo>
                <a:cubicBezTo>
                  <a:pt x="2269" y="614"/>
                  <a:pt x="2276" y="621"/>
                  <a:pt x="2283" y="624"/>
                </a:cubicBezTo>
                <a:cubicBezTo>
                  <a:pt x="2285" y="625"/>
                  <a:pt x="2278" y="624"/>
                  <a:pt x="2276" y="624"/>
                </a:cubicBezTo>
                <a:lnTo>
                  <a:pt x="2224" y="65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6151" name="Picture 7" descr="АТС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3913" y="842963"/>
            <a:ext cx="27305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4925" y="6381750"/>
            <a:ext cx="3744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latin typeface="Arial" pitchFamily="34" charset="0"/>
              </a:rPr>
              <a:t>Граница контролируемой зоны</a:t>
            </a:r>
          </a:p>
        </p:txBody>
      </p:sp>
      <p:sp>
        <p:nvSpPr>
          <p:cNvPr id="6153" name="Line 9"/>
          <p:cNvSpPr>
            <a:spLocks noChangeShapeType="1"/>
          </p:cNvSpPr>
          <p:nvPr/>
        </p:nvSpPr>
        <p:spPr bwMode="auto">
          <a:xfrm flipV="1">
            <a:off x="6083300" y="2355850"/>
            <a:ext cx="576263" cy="503238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5399088" y="2859088"/>
            <a:ext cx="792162" cy="42386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F9C86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 dirty="0">
                <a:latin typeface="Arial" pitchFamily="34" charset="0"/>
              </a:rPr>
              <a:t> </a:t>
            </a:r>
            <a:r>
              <a:rPr lang="ru-RU" sz="1800" b="1" dirty="0">
                <a:latin typeface="Arial" pitchFamily="34" charset="0"/>
              </a:rPr>
              <a:t>РЩ</a:t>
            </a:r>
          </a:p>
        </p:txBody>
      </p:sp>
      <p:sp>
        <p:nvSpPr>
          <p:cNvPr id="6155" name="Freeform 11"/>
          <p:cNvSpPr>
            <a:spLocks/>
          </p:cNvSpPr>
          <p:nvPr/>
        </p:nvSpPr>
        <p:spPr bwMode="auto">
          <a:xfrm>
            <a:off x="1617663" y="3668713"/>
            <a:ext cx="2089150" cy="1641475"/>
          </a:xfrm>
          <a:custGeom>
            <a:avLst/>
            <a:gdLst>
              <a:gd name="T0" fmla="*/ 2147483647 w 1316"/>
              <a:gd name="T1" fmla="*/ 0 h 1034"/>
              <a:gd name="T2" fmla="*/ 2147483647 w 1316"/>
              <a:gd name="T3" fmla="*/ 2147483647 h 1034"/>
              <a:gd name="T4" fmla="*/ 2147483647 w 1316"/>
              <a:gd name="T5" fmla="*/ 2147483647 h 1034"/>
              <a:gd name="T6" fmla="*/ 2147483647 w 1316"/>
              <a:gd name="T7" fmla="*/ 2147483647 h 1034"/>
              <a:gd name="T8" fmla="*/ 2147483647 w 1316"/>
              <a:gd name="T9" fmla="*/ 2147483647 h 1034"/>
              <a:gd name="T10" fmla="*/ 2147483647 w 1316"/>
              <a:gd name="T11" fmla="*/ 2147483647 h 1034"/>
              <a:gd name="T12" fmla="*/ 2147483647 w 1316"/>
              <a:gd name="T13" fmla="*/ 2147483647 h 1034"/>
              <a:gd name="T14" fmla="*/ 2147483647 w 1316"/>
              <a:gd name="T15" fmla="*/ 2147483647 h 1034"/>
              <a:gd name="T16" fmla="*/ 2147483647 w 1316"/>
              <a:gd name="T17" fmla="*/ 2147483647 h 1034"/>
              <a:gd name="T18" fmla="*/ 2147483647 w 1316"/>
              <a:gd name="T19" fmla="*/ 2147483647 h 1034"/>
              <a:gd name="T20" fmla="*/ 2147483647 w 1316"/>
              <a:gd name="T21" fmla="*/ 2147483647 h 1034"/>
              <a:gd name="T22" fmla="*/ 2147483647 w 1316"/>
              <a:gd name="T23" fmla="*/ 2147483647 h 1034"/>
              <a:gd name="T24" fmla="*/ 2147483647 w 1316"/>
              <a:gd name="T25" fmla="*/ 2147483647 h 1034"/>
              <a:gd name="T26" fmla="*/ 2147483647 w 1316"/>
              <a:gd name="T27" fmla="*/ 2147483647 h 1034"/>
              <a:gd name="T28" fmla="*/ 2147483647 w 1316"/>
              <a:gd name="T29" fmla="*/ 2147483647 h 1034"/>
              <a:gd name="T30" fmla="*/ 2147483647 w 1316"/>
              <a:gd name="T31" fmla="*/ 2147483647 h 1034"/>
              <a:gd name="T32" fmla="*/ 2147483647 w 1316"/>
              <a:gd name="T33" fmla="*/ 2147483647 h 1034"/>
              <a:gd name="T34" fmla="*/ 2147483647 w 1316"/>
              <a:gd name="T35" fmla="*/ 2147483647 h 1034"/>
              <a:gd name="T36" fmla="*/ 2147483647 w 1316"/>
              <a:gd name="T37" fmla="*/ 2147483647 h 103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16"/>
              <a:gd name="T58" fmla="*/ 0 h 1034"/>
              <a:gd name="T59" fmla="*/ 1316 w 1316"/>
              <a:gd name="T60" fmla="*/ 1034 h 103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16" h="1034">
                <a:moveTo>
                  <a:pt x="8" y="0"/>
                </a:moveTo>
                <a:cubicBezTo>
                  <a:pt x="13" y="119"/>
                  <a:pt x="0" y="251"/>
                  <a:pt x="56" y="359"/>
                </a:cubicBezTo>
                <a:cubicBezTo>
                  <a:pt x="70" y="386"/>
                  <a:pt x="72" y="414"/>
                  <a:pt x="90" y="440"/>
                </a:cubicBezTo>
                <a:cubicBezTo>
                  <a:pt x="96" y="462"/>
                  <a:pt x="124" y="501"/>
                  <a:pt x="124" y="501"/>
                </a:cubicBezTo>
                <a:cubicBezTo>
                  <a:pt x="133" y="533"/>
                  <a:pt x="137" y="557"/>
                  <a:pt x="171" y="569"/>
                </a:cubicBezTo>
                <a:cubicBezTo>
                  <a:pt x="187" y="591"/>
                  <a:pt x="195" y="608"/>
                  <a:pt x="218" y="623"/>
                </a:cubicBezTo>
                <a:cubicBezTo>
                  <a:pt x="225" y="645"/>
                  <a:pt x="245" y="662"/>
                  <a:pt x="252" y="684"/>
                </a:cubicBezTo>
                <a:cubicBezTo>
                  <a:pt x="262" y="714"/>
                  <a:pt x="288" y="773"/>
                  <a:pt x="313" y="793"/>
                </a:cubicBezTo>
                <a:cubicBezTo>
                  <a:pt x="319" y="798"/>
                  <a:pt x="328" y="796"/>
                  <a:pt x="334" y="800"/>
                </a:cubicBezTo>
                <a:cubicBezTo>
                  <a:pt x="355" y="812"/>
                  <a:pt x="374" y="827"/>
                  <a:pt x="395" y="840"/>
                </a:cubicBezTo>
                <a:cubicBezTo>
                  <a:pt x="407" y="881"/>
                  <a:pt x="391" y="844"/>
                  <a:pt x="422" y="874"/>
                </a:cubicBezTo>
                <a:cubicBezTo>
                  <a:pt x="447" y="898"/>
                  <a:pt x="460" y="929"/>
                  <a:pt x="489" y="949"/>
                </a:cubicBezTo>
                <a:cubicBezTo>
                  <a:pt x="534" y="1013"/>
                  <a:pt x="688" y="998"/>
                  <a:pt x="754" y="1003"/>
                </a:cubicBezTo>
                <a:cubicBezTo>
                  <a:pt x="796" y="1018"/>
                  <a:pt x="840" y="1012"/>
                  <a:pt x="883" y="1023"/>
                </a:cubicBezTo>
                <a:cubicBezTo>
                  <a:pt x="982" y="1020"/>
                  <a:pt x="1084" y="1034"/>
                  <a:pt x="1181" y="1010"/>
                </a:cubicBezTo>
                <a:cubicBezTo>
                  <a:pt x="1213" y="1002"/>
                  <a:pt x="1232" y="985"/>
                  <a:pt x="1262" y="976"/>
                </a:cubicBezTo>
                <a:cubicBezTo>
                  <a:pt x="1269" y="971"/>
                  <a:pt x="1275" y="966"/>
                  <a:pt x="1282" y="962"/>
                </a:cubicBezTo>
                <a:cubicBezTo>
                  <a:pt x="1289" y="959"/>
                  <a:pt x="1298" y="960"/>
                  <a:pt x="1303" y="955"/>
                </a:cubicBezTo>
                <a:cubicBezTo>
                  <a:pt x="1310" y="948"/>
                  <a:pt x="1309" y="935"/>
                  <a:pt x="1316" y="928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6156" name="Arc 12"/>
          <p:cNvSpPr>
            <a:spLocks/>
          </p:cNvSpPr>
          <p:nvPr/>
        </p:nvSpPr>
        <p:spPr bwMode="auto">
          <a:xfrm rot="10800000" flipH="1">
            <a:off x="1150938" y="1563688"/>
            <a:ext cx="3097212" cy="45370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>
            <a:solidFill>
              <a:srgbClr val="0000CC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pPr algn="ctr" defTabSz="912813"/>
            <a:r>
              <a:rPr lang="ru-RU" sz="1800">
                <a:latin typeface="Arial" pitchFamily="34" charset="0"/>
              </a:rPr>
              <a:t>           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724525" y="3357563"/>
            <a:ext cx="331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Двухпроводная телефонная линия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1763713" y="1508125"/>
            <a:ext cx="1512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Телефон</a:t>
            </a:r>
          </a:p>
        </p:txBody>
      </p:sp>
      <p:sp>
        <p:nvSpPr>
          <p:cNvPr id="6159" name="Line 16"/>
          <p:cNvSpPr>
            <a:spLocks noChangeShapeType="1"/>
          </p:cNvSpPr>
          <p:nvPr/>
        </p:nvSpPr>
        <p:spPr bwMode="auto">
          <a:xfrm>
            <a:off x="1627188" y="3651250"/>
            <a:ext cx="0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60" name="Line 17"/>
          <p:cNvSpPr>
            <a:spLocks noChangeShapeType="1"/>
          </p:cNvSpPr>
          <p:nvPr/>
        </p:nvSpPr>
        <p:spPr bwMode="auto">
          <a:xfrm>
            <a:off x="1625600" y="4649788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61" name="Rectangle 20"/>
          <p:cNvSpPr>
            <a:spLocks noChangeArrowheads="1"/>
          </p:cNvSpPr>
          <p:nvPr/>
        </p:nvSpPr>
        <p:spPr bwMode="auto">
          <a:xfrm>
            <a:off x="3887788" y="4554538"/>
            <a:ext cx="144462" cy="160337"/>
          </a:xfrm>
          <a:prstGeom prst="rect">
            <a:avLst/>
          </a:prstGeom>
          <a:solidFill>
            <a:srgbClr val="99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6162" name="Line 21"/>
          <p:cNvSpPr>
            <a:spLocks noChangeShapeType="1"/>
          </p:cNvSpPr>
          <p:nvPr/>
        </p:nvSpPr>
        <p:spPr bwMode="auto">
          <a:xfrm>
            <a:off x="4030663" y="4630738"/>
            <a:ext cx="1512887" cy="0"/>
          </a:xfrm>
          <a:prstGeom prst="line">
            <a:avLst/>
          </a:prstGeom>
          <a:noFill/>
          <a:ln w="38100">
            <a:solidFill>
              <a:srgbClr val="6C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63" name="Rectangle 35"/>
          <p:cNvSpPr>
            <a:spLocks noChangeArrowheads="1"/>
          </p:cNvSpPr>
          <p:nvPr/>
        </p:nvSpPr>
        <p:spPr bwMode="auto">
          <a:xfrm>
            <a:off x="1728788" y="44450"/>
            <a:ext cx="745172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>
                <a:latin typeface="Arial" pitchFamily="34" charset="0"/>
              </a:rPr>
              <a:t>Установка в  соединительных линиях ВТСС ограничителей сигналов малой амплитуды</a:t>
            </a:r>
            <a:r>
              <a:rPr kumimoji="1" lang="ru-RU" sz="2000">
                <a:latin typeface="Arial" pitchFamily="34" charset="0"/>
              </a:rPr>
              <a:t> </a:t>
            </a:r>
            <a:endParaRPr kumimoji="1" lang="ru-RU" sz="2000" b="1">
              <a:latin typeface="Arial" pitchFamily="34" charset="0"/>
            </a:endParaRPr>
          </a:p>
        </p:txBody>
      </p:sp>
      <p:sp>
        <p:nvSpPr>
          <p:cNvPr id="6165" name="AutoShape 37"/>
          <p:cNvSpPr>
            <a:spLocks noChangeArrowheads="1"/>
          </p:cNvSpPr>
          <p:nvPr/>
        </p:nvSpPr>
        <p:spPr bwMode="auto">
          <a:xfrm>
            <a:off x="1547813" y="4292600"/>
            <a:ext cx="144462" cy="144463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6166" name="Picture 38" descr="Гранит - VIII (закр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65625"/>
            <a:ext cx="1258888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7" name="Line 39"/>
          <p:cNvSpPr>
            <a:spLocks noChangeShapeType="1"/>
          </p:cNvSpPr>
          <p:nvPr/>
        </p:nvSpPr>
        <p:spPr bwMode="auto">
          <a:xfrm flipH="1">
            <a:off x="1168400" y="4418013"/>
            <a:ext cx="431800" cy="287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68" name="Text Box 40"/>
          <p:cNvSpPr txBox="1">
            <a:spLocks noChangeArrowheads="1"/>
          </p:cNvSpPr>
          <p:nvPr/>
        </p:nvSpPr>
        <p:spPr bwMode="auto">
          <a:xfrm>
            <a:off x="34925" y="5368925"/>
            <a:ext cx="2124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FF0909"/>
                </a:solidFill>
                <a:latin typeface="Arial" pitchFamily="34" charset="0"/>
              </a:rPr>
              <a:t>Устройство защиты  «Гранит-8»</a:t>
            </a:r>
          </a:p>
        </p:txBody>
      </p:sp>
      <p:sp>
        <p:nvSpPr>
          <p:cNvPr id="6169" name="Freeform 42"/>
          <p:cNvSpPr>
            <a:spLocks/>
          </p:cNvSpPr>
          <p:nvPr/>
        </p:nvSpPr>
        <p:spPr bwMode="auto">
          <a:xfrm>
            <a:off x="1528763" y="3141663"/>
            <a:ext cx="1587" cy="1079500"/>
          </a:xfrm>
          <a:custGeom>
            <a:avLst/>
            <a:gdLst>
              <a:gd name="T0" fmla="*/ 0 w 1"/>
              <a:gd name="T1" fmla="*/ 0 h 680"/>
              <a:gd name="T2" fmla="*/ 0 w 1"/>
              <a:gd name="T3" fmla="*/ 2147483647 h 680"/>
              <a:gd name="T4" fmla="*/ 0 60000 65536"/>
              <a:gd name="T5" fmla="*/ 0 60000 65536"/>
              <a:gd name="T6" fmla="*/ 0 w 1"/>
              <a:gd name="T7" fmla="*/ 0 h 680"/>
              <a:gd name="T8" fmla="*/ 1 w 1"/>
              <a:gd name="T9" fmla="*/ 680 h 6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80">
                <a:moveTo>
                  <a:pt x="0" y="0"/>
                </a:moveTo>
                <a:cubicBezTo>
                  <a:pt x="0" y="283"/>
                  <a:pt x="0" y="567"/>
                  <a:pt x="0" y="680"/>
                </a:cubicBezTo>
              </a:path>
            </a:pathLst>
          </a:cu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5076825" y="3751263"/>
            <a:ext cx="4081463" cy="2587625"/>
            <a:chOff x="2925" y="2073"/>
            <a:chExt cx="2571" cy="1630"/>
          </a:xfrm>
        </p:grpSpPr>
        <p:graphicFrame>
          <p:nvGraphicFramePr>
            <p:cNvPr id="6146" name="Object 47"/>
            <p:cNvGraphicFramePr>
              <a:graphicFrameLocks noChangeAspect="1"/>
            </p:cNvGraphicFramePr>
            <p:nvPr/>
          </p:nvGraphicFramePr>
          <p:xfrm>
            <a:off x="2925" y="2073"/>
            <a:ext cx="2565" cy="1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2" name="Image" r:id="rId6" imgW="7136508" imgH="4533333" progId="">
                    <p:embed/>
                  </p:oleObj>
                </mc:Choice>
                <mc:Fallback>
                  <p:oleObj name="Image" r:id="rId6" imgW="7136508" imgH="4533333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073"/>
                          <a:ext cx="2565" cy="1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80" name="Text Box 48"/>
            <p:cNvSpPr txBox="1">
              <a:spLocks noChangeArrowheads="1"/>
            </p:cNvSpPr>
            <p:nvPr/>
          </p:nvSpPr>
          <p:spPr bwMode="auto">
            <a:xfrm>
              <a:off x="4604" y="3343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Магнитофон (диктофон)</a:t>
              </a:r>
            </a:p>
          </p:txBody>
        </p:sp>
        <p:sp>
          <p:nvSpPr>
            <p:cNvPr id="6181" name="Text Box 49"/>
            <p:cNvSpPr txBox="1">
              <a:spLocks noChangeArrowheads="1"/>
            </p:cNvSpPr>
            <p:nvPr/>
          </p:nvSpPr>
          <p:spPr bwMode="auto">
            <a:xfrm>
              <a:off x="4468" y="2255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Головные телефоны</a:t>
              </a:r>
            </a:p>
          </p:txBody>
        </p:sp>
        <p:sp>
          <p:nvSpPr>
            <p:cNvPr id="6182" name="Text Box 50"/>
            <p:cNvSpPr txBox="1">
              <a:spLocks noChangeArrowheads="1"/>
            </p:cNvSpPr>
            <p:nvPr/>
          </p:nvSpPr>
          <p:spPr bwMode="auto">
            <a:xfrm>
              <a:off x="3031" y="3430"/>
              <a:ext cx="4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УНЧ</a:t>
              </a:r>
            </a:p>
          </p:txBody>
        </p:sp>
      </p:grpSp>
      <p:sp>
        <p:nvSpPr>
          <p:cNvPr id="6171" name="Freeform 51"/>
          <p:cNvSpPr>
            <a:spLocks/>
          </p:cNvSpPr>
          <p:nvPr/>
        </p:nvSpPr>
        <p:spPr bwMode="auto">
          <a:xfrm>
            <a:off x="5076825" y="4622800"/>
            <a:ext cx="790575" cy="227013"/>
          </a:xfrm>
          <a:custGeom>
            <a:avLst/>
            <a:gdLst>
              <a:gd name="T0" fmla="*/ 0 w 498"/>
              <a:gd name="T1" fmla="*/ 2147483647 h 143"/>
              <a:gd name="T2" fmla="*/ 2147483647 w 498"/>
              <a:gd name="T3" fmla="*/ 2147483647 h 143"/>
              <a:gd name="T4" fmla="*/ 2147483647 w 498"/>
              <a:gd name="T5" fmla="*/ 2147483647 h 143"/>
              <a:gd name="T6" fmla="*/ 2147483647 w 498"/>
              <a:gd name="T7" fmla="*/ 2147483647 h 143"/>
              <a:gd name="T8" fmla="*/ 2147483647 w 498"/>
              <a:gd name="T9" fmla="*/ 2147483647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8"/>
              <a:gd name="T16" fmla="*/ 0 h 143"/>
              <a:gd name="T17" fmla="*/ 498 w 498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8" h="143">
                <a:moveTo>
                  <a:pt x="0" y="7"/>
                </a:moveTo>
                <a:cubicBezTo>
                  <a:pt x="45" y="3"/>
                  <a:pt x="91" y="0"/>
                  <a:pt x="136" y="7"/>
                </a:cubicBezTo>
                <a:cubicBezTo>
                  <a:pt x="181" y="14"/>
                  <a:pt x="234" y="37"/>
                  <a:pt x="272" y="52"/>
                </a:cubicBezTo>
                <a:cubicBezTo>
                  <a:pt x="310" y="67"/>
                  <a:pt x="324" y="83"/>
                  <a:pt x="362" y="98"/>
                </a:cubicBezTo>
                <a:cubicBezTo>
                  <a:pt x="400" y="113"/>
                  <a:pt x="449" y="128"/>
                  <a:pt x="498" y="143"/>
                </a:cubicBezTo>
              </a:path>
            </a:pathLst>
          </a:custGeom>
          <a:noFill/>
          <a:ln w="38100">
            <a:solidFill>
              <a:srgbClr val="B45A00"/>
            </a:solidFill>
            <a:round/>
            <a:headEnd type="none" w="sm" len="sm"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6172" name="Line 19"/>
          <p:cNvSpPr>
            <a:spLocks noChangeShapeType="1"/>
          </p:cNvSpPr>
          <p:nvPr/>
        </p:nvSpPr>
        <p:spPr bwMode="auto">
          <a:xfrm flipV="1">
            <a:off x="3959225" y="3292475"/>
            <a:ext cx="1655763" cy="1366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73" name="Text Box 52"/>
          <p:cNvSpPr txBox="1">
            <a:spLocks noChangeArrowheads="1"/>
          </p:cNvSpPr>
          <p:nvPr/>
        </p:nvSpPr>
        <p:spPr bwMode="auto">
          <a:xfrm>
            <a:off x="2555875" y="5300663"/>
            <a:ext cx="28797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>
                <a:latin typeface="Times New Roman" pitchFamily="18" charset="0"/>
              </a:rPr>
              <a:t>Низкочастотный сигнал, возникающий за счет акустоэлектрических </a:t>
            </a:r>
          </a:p>
          <a:p>
            <a:pPr algn="ctr" defTabSz="912813" eaLnBrk="0" hangingPunct="0"/>
            <a:r>
              <a:rPr lang="ru-RU" sz="1600">
                <a:latin typeface="Times New Roman" pitchFamily="18" charset="0"/>
              </a:rPr>
              <a:t>преобразований</a:t>
            </a:r>
          </a:p>
        </p:txBody>
      </p:sp>
      <p:sp>
        <p:nvSpPr>
          <p:cNvPr id="6174" name="Text Box 53"/>
          <p:cNvSpPr txBox="1">
            <a:spLocks noChangeArrowheads="1"/>
          </p:cNvSpPr>
          <p:nvPr/>
        </p:nvSpPr>
        <p:spPr bwMode="auto">
          <a:xfrm>
            <a:off x="6516688" y="6381750"/>
            <a:ext cx="1920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Пункт контроля</a:t>
            </a:r>
          </a:p>
        </p:txBody>
      </p:sp>
      <p:sp>
        <p:nvSpPr>
          <p:cNvPr id="6175" name="Line 54"/>
          <p:cNvSpPr>
            <a:spLocks noChangeShapeType="1"/>
          </p:cNvSpPr>
          <p:nvPr/>
        </p:nvSpPr>
        <p:spPr bwMode="auto">
          <a:xfrm>
            <a:off x="1331913" y="6165850"/>
            <a:ext cx="431800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76" name="Freeform 55"/>
          <p:cNvSpPr>
            <a:spLocks/>
          </p:cNvSpPr>
          <p:nvPr/>
        </p:nvSpPr>
        <p:spPr bwMode="auto">
          <a:xfrm>
            <a:off x="1489075" y="4581525"/>
            <a:ext cx="4522788" cy="503238"/>
          </a:xfrm>
          <a:custGeom>
            <a:avLst/>
            <a:gdLst>
              <a:gd name="T0" fmla="*/ 2147483647 w 2849"/>
              <a:gd name="T1" fmla="*/ 0 h 317"/>
              <a:gd name="T2" fmla="*/ 2147483647 w 2849"/>
              <a:gd name="T3" fmla="*/ 2147483647 h 317"/>
              <a:gd name="T4" fmla="*/ 2147483647 w 2849"/>
              <a:gd name="T5" fmla="*/ 2147483647 h 317"/>
              <a:gd name="T6" fmla="*/ 2147483647 w 2849"/>
              <a:gd name="T7" fmla="*/ 2147483647 h 317"/>
              <a:gd name="T8" fmla="*/ 2147483647 w 2849"/>
              <a:gd name="T9" fmla="*/ 2147483647 h 317"/>
              <a:gd name="T10" fmla="*/ 2147483647 w 2849"/>
              <a:gd name="T11" fmla="*/ 2147483647 h 317"/>
              <a:gd name="T12" fmla="*/ 2147483647 w 2849"/>
              <a:gd name="T13" fmla="*/ 2147483647 h 317"/>
              <a:gd name="T14" fmla="*/ 2147483647 w 2849"/>
              <a:gd name="T15" fmla="*/ 2147483647 h 31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49"/>
              <a:gd name="T25" fmla="*/ 0 h 317"/>
              <a:gd name="T26" fmla="*/ 2849 w 2849"/>
              <a:gd name="T27" fmla="*/ 317 h 31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49" h="317">
                <a:moveTo>
                  <a:pt x="37" y="0"/>
                </a:moveTo>
                <a:cubicBezTo>
                  <a:pt x="29" y="56"/>
                  <a:pt x="22" y="113"/>
                  <a:pt x="37" y="136"/>
                </a:cubicBezTo>
                <a:cubicBezTo>
                  <a:pt x="52" y="159"/>
                  <a:pt x="0" y="136"/>
                  <a:pt x="128" y="136"/>
                </a:cubicBezTo>
                <a:cubicBezTo>
                  <a:pt x="256" y="136"/>
                  <a:pt x="483" y="136"/>
                  <a:pt x="808" y="136"/>
                </a:cubicBezTo>
                <a:cubicBezTo>
                  <a:pt x="1133" y="136"/>
                  <a:pt x="1813" y="136"/>
                  <a:pt x="2078" y="136"/>
                </a:cubicBezTo>
                <a:cubicBezTo>
                  <a:pt x="2343" y="136"/>
                  <a:pt x="2305" y="121"/>
                  <a:pt x="2396" y="136"/>
                </a:cubicBezTo>
                <a:cubicBezTo>
                  <a:pt x="2487" y="151"/>
                  <a:pt x="2547" y="197"/>
                  <a:pt x="2622" y="227"/>
                </a:cubicBezTo>
                <a:cubicBezTo>
                  <a:pt x="2697" y="257"/>
                  <a:pt x="2773" y="287"/>
                  <a:pt x="2849" y="317"/>
                </a:cubicBezTo>
              </a:path>
            </a:pathLst>
          </a:custGeom>
          <a:noFill/>
          <a:ln w="190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6177" name="Text Box 56"/>
          <p:cNvSpPr txBox="1">
            <a:spLocks noChangeArrowheads="1"/>
          </p:cNvSpPr>
          <p:nvPr/>
        </p:nvSpPr>
        <p:spPr bwMode="auto">
          <a:xfrm>
            <a:off x="4716463" y="3990975"/>
            <a:ext cx="2160587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                   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6178" name="Line 57"/>
          <p:cNvSpPr>
            <a:spLocks noChangeShapeType="1"/>
          </p:cNvSpPr>
          <p:nvPr/>
        </p:nvSpPr>
        <p:spPr bwMode="auto">
          <a:xfrm>
            <a:off x="5321300" y="3538538"/>
            <a:ext cx="503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79" name="Line 58"/>
          <p:cNvSpPr>
            <a:spLocks noChangeShapeType="1"/>
          </p:cNvSpPr>
          <p:nvPr/>
        </p:nvSpPr>
        <p:spPr bwMode="auto">
          <a:xfrm flipH="1">
            <a:off x="3707904" y="4797152"/>
            <a:ext cx="431800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64" name="Line 36"/>
          <p:cNvSpPr>
            <a:spLocks noChangeShapeType="1"/>
          </p:cNvSpPr>
          <p:nvPr/>
        </p:nvSpPr>
        <p:spPr bwMode="auto">
          <a:xfrm flipV="1">
            <a:off x="1692275" y="1844675"/>
            <a:ext cx="719138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6"/>
          <p:cNvSpPr>
            <a:spLocks noChangeArrowheads="1"/>
          </p:cNvSpPr>
          <p:nvPr/>
        </p:nvSpPr>
        <p:spPr bwMode="auto">
          <a:xfrm>
            <a:off x="5651500" y="3644900"/>
            <a:ext cx="3384550" cy="25209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7107" name="Freeform 4"/>
          <p:cNvSpPr>
            <a:spLocks/>
          </p:cNvSpPr>
          <p:nvPr/>
        </p:nvSpPr>
        <p:spPr bwMode="auto">
          <a:xfrm>
            <a:off x="42863" y="549275"/>
            <a:ext cx="3917950" cy="3987800"/>
          </a:xfrm>
          <a:custGeom>
            <a:avLst/>
            <a:gdLst>
              <a:gd name="T0" fmla="*/ 2147483647 w 2468"/>
              <a:gd name="T1" fmla="*/ 2147483647 h 2512"/>
              <a:gd name="T2" fmla="*/ 2147483647 w 2468"/>
              <a:gd name="T3" fmla="*/ 2147483647 h 2512"/>
              <a:gd name="T4" fmla="*/ 2147483647 w 2468"/>
              <a:gd name="T5" fmla="*/ 2147483647 h 2512"/>
              <a:gd name="T6" fmla="*/ 2147483647 w 2468"/>
              <a:gd name="T7" fmla="*/ 2147483647 h 2512"/>
              <a:gd name="T8" fmla="*/ 2147483647 w 2468"/>
              <a:gd name="T9" fmla="*/ 2147483647 h 2512"/>
              <a:gd name="T10" fmla="*/ 2147483647 w 2468"/>
              <a:gd name="T11" fmla="*/ 2147483647 h 2512"/>
              <a:gd name="T12" fmla="*/ 2147483647 w 2468"/>
              <a:gd name="T13" fmla="*/ 2147483647 h 2512"/>
              <a:gd name="T14" fmla="*/ 2147483647 w 2468"/>
              <a:gd name="T15" fmla="*/ 2147483647 h 2512"/>
              <a:gd name="T16" fmla="*/ 2147483647 w 2468"/>
              <a:gd name="T17" fmla="*/ 2147483647 h 2512"/>
              <a:gd name="T18" fmla="*/ 2147483647 w 2468"/>
              <a:gd name="T19" fmla="*/ 2147483647 h 2512"/>
              <a:gd name="T20" fmla="*/ 2147483647 w 2468"/>
              <a:gd name="T21" fmla="*/ 2147483647 h 2512"/>
              <a:gd name="T22" fmla="*/ 2147483647 w 2468"/>
              <a:gd name="T23" fmla="*/ 2147483647 h 2512"/>
              <a:gd name="T24" fmla="*/ 2147483647 w 2468"/>
              <a:gd name="T25" fmla="*/ 2147483647 h 2512"/>
              <a:gd name="T26" fmla="*/ 2147483647 w 2468"/>
              <a:gd name="T27" fmla="*/ 2147483647 h 2512"/>
              <a:gd name="T28" fmla="*/ 2147483647 w 2468"/>
              <a:gd name="T29" fmla="*/ 2147483647 h 2512"/>
              <a:gd name="T30" fmla="*/ 2147483647 w 2468"/>
              <a:gd name="T31" fmla="*/ 2147483647 h 2512"/>
              <a:gd name="T32" fmla="*/ 2147483647 w 2468"/>
              <a:gd name="T33" fmla="*/ 2147483647 h 2512"/>
              <a:gd name="T34" fmla="*/ 2147483647 w 2468"/>
              <a:gd name="T35" fmla="*/ 2147483647 h 2512"/>
              <a:gd name="T36" fmla="*/ 2147483647 w 2468"/>
              <a:gd name="T37" fmla="*/ 2147483647 h 2512"/>
              <a:gd name="T38" fmla="*/ 2147483647 w 2468"/>
              <a:gd name="T39" fmla="*/ 2147483647 h 2512"/>
              <a:gd name="T40" fmla="*/ 2147483647 w 2468"/>
              <a:gd name="T41" fmla="*/ 2147483647 h 2512"/>
              <a:gd name="T42" fmla="*/ 2147483647 w 2468"/>
              <a:gd name="T43" fmla="*/ 2147483647 h 2512"/>
              <a:gd name="T44" fmla="*/ 2147483647 w 2468"/>
              <a:gd name="T45" fmla="*/ 2147483647 h 2512"/>
              <a:gd name="T46" fmla="*/ 2147483647 w 2468"/>
              <a:gd name="T47" fmla="*/ 2147483647 h 2512"/>
              <a:gd name="T48" fmla="*/ 2147483647 w 2468"/>
              <a:gd name="T49" fmla="*/ 2147483647 h 2512"/>
              <a:gd name="T50" fmla="*/ 2147483647 w 2468"/>
              <a:gd name="T51" fmla="*/ 2147483647 h 2512"/>
              <a:gd name="T52" fmla="*/ 2147483647 w 2468"/>
              <a:gd name="T53" fmla="*/ 2147483647 h 2512"/>
              <a:gd name="T54" fmla="*/ 2147483647 w 2468"/>
              <a:gd name="T55" fmla="*/ 2147483647 h 2512"/>
              <a:gd name="T56" fmla="*/ 2147483647 w 2468"/>
              <a:gd name="T57" fmla="*/ 2147483647 h 2512"/>
              <a:gd name="T58" fmla="*/ 2147483647 w 2468"/>
              <a:gd name="T59" fmla="*/ 2147483647 h 2512"/>
              <a:gd name="T60" fmla="*/ 2147483647 w 2468"/>
              <a:gd name="T61" fmla="*/ 2147483647 h 2512"/>
              <a:gd name="T62" fmla="*/ 2147483647 w 2468"/>
              <a:gd name="T63" fmla="*/ 2147483647 h 2512"/>
              <a:gd name="T64" fmla="*/ 2147483647 w 2468"/>
              <a:gd name="T65" fmla="*/ 2147483647 h 2512"/>
              <a:gd name="T66" fmla="*/ 2147483647 w 2468"/>
              <a:gd name="T67" fmla="*/ 2147483647 h 2512"/>
              <a:gd name="T68" fmla="*/ 2147483647 w 2468"/>
              <a:gd name="T69" fmla="*/ 2147483647 h 2512"/>
              <a:gd name="T70" fmla="*/ 2147483647 w 2468"/>
              <a:gd name="T71" fmla="*/ 2147483647 h 2512"/>
              <a:gd name="T72" fmla="*/ 2147483647 w 2468"/>
              <a:gd name="T73" fmla="*/ 2147483647 h 2512"/>
              <a:gd name="T74" fmla="*/ 2147483647 w 2468"/>
              <a:gd name="T75" fmla="*/ 2147483647 h 2512"/>
              <a:gd name="T76" fmla="*/ 2147483647 w 2468"/>
              <a:gd name="T77" fmla="*/ 2147483647 h 2512"/>
              <a:gd name="T78" fmla="*/ 2147483647 w 2468"/>
              <a:gd name="T79" fmla="*/ 2147483647 h 2512"/>
              <a:gd name="T80" fmla="*/ 2147483647 w 2468"/>
              <a:gd name="T81" fmla="*/ 2147483647 h 2512"/>
              <a:gd name="T82" fmla="*/ 2147483647 w 2468"/>
              <a:gd name="T83" fmla="*/ 2147483647 h 2512"/>
              <a:gd name="T84" fmla="*/ 2147483647 w 2468"/>
              <a:gd name="T85" fmla="*/ 2147483647 h 2512"/>
              <a:gd name="T86" fmla="*/ 2147483647 w 2468"/>
              <a:gd name="T87" fmla="*/ 2147483647 h 2512"/>
              <a:gd name="T88" fmla="*/ 2147483647 w 2468"/>
              <a:gd name="T89" fmla="*/ 2147483647 h 2512"/>
              <a:gd name="T90" fmla="*/ 2147483647 w 2468"/>
              <a:gd name="T91" fmla="*/ 2147483647 h 2512"/>
              <a:gd name="T92" fmla="*/ 2147483647 w 2468"/>
              <a:gd name="T93" fmla="*/ 2147483647 h 2512"/>
              <a:gd name="T94" fmla="*/ 2147483647 w 2468"/>
              <a:gd name="T95" fmla="*/ 2147483647 h 2512"/>
              <a:gd name="T96" fmla="*/ 2147483647 w 2468"/>
              <a:gd name="T97" fmla="*/ 0 h 2512"/>
              <a:gd name="T98" fmla="*/ 2147483647 w 2468"/>
              <a:gd name="T99" fmla="*/ 2147483647 h 2512"/>
              <a:gd name="T100" fmla="*/ 2147483647 w 2468"/>
              <a:gd name="T101" fmla="*/ 2147483647 h 25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468"/>
              <a:gd name="T154" fmla="*/ 0 h 2512"/>
              <a:gd name="T155" fmla="*/ 2468 w 2468"/>
              <a:gd name="T156" fmla="*/ 2512 h 25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468" h="2512">
                <a:moveTo>
                  <a:pt x="655" y="40"/>
                </a:moveTo>
                <a:cubicBezTo>
                  <a:pt x="528" y="45"/>
                  <a:pt x="409" y="51"/>
                  <a:pt x="302" y="122"/>
                </a:cubicBezTo>
                <a:cubicBezTo>
                  <a:pt x="298" y="129"/>
                  <a:pt x="295" y="136"/>
                  <a:pt x="289" y="142"/>
                </a:cubicBezTo>
                <a:cubicBezTo>
                  <a:pt x="283" y="148"/>
                  <a:pt x="273" y="150"/>
                  <a:pt x="268" y="156"/>
                </a:cubicBezTo>
                <a:cubicBezTo>
                  <a:pt x="226" y="207"/>
                  <a:pt x="284" y="164"/>
                  <a:pt x="235" y="196"/>
                </a:cubicBezTo>
                <a:cubicBezTo>
                  <a:pt x="226" y="210"/>
                  <a:pt x="217" y="223"/>
                  <a:pt x="208" y="237"/>
                </a:cubicBezTo>
                <a:cubicBezTo>
                  <a:pt x="203" y="244"/>
                  <a:pt x="194" y="257"/>
                  <a:pt x="194" y="257"/>
                </a:cubicBezTo>
                <a:cubicBezTo>
                  <a:pt x="189" y="271"/>
                  <a:pt x="184" y="284"/>
                  <a:pt x="180" y="298"/>
                </a:cubicBezTo>
                <a:cubicBezTo>
                  <a:pt x="176" y="312"/>
                  <a:pt x="167" y="339"/>
                  <a:pt x="167" y="339"/>
                </a:cubicBezTo>
                <a:cubicBezTo>
                  <a:pt x="160" y="431"/>
                  <a:pt x="155" y="524"/>
                  <a:pt x="147" y="616"/>
                </a:cubicBezTo>
                <a:cubicBezTo>
                  <a:pt x="147" y="617"/>
                  <a:pt x="135" y="698"/>
                  <a:pt x="133" y="704"/>
                </a:cubicBezTo>
                <a:cubicBezTo>
                  <a:pt x="127" y="719"/>
                  <a:pt x="106" y="745"/>
                  <a:pt x="106" y="745"/>
                </a:cubicBezTo>
                <a:cubicBezTo>
                  <a:pt x="94" y="790"/>
                  <a:pt x="81" y="832"/>
                  <a:pt x="65" y="874"/>
                </a:cubicBezTo>
                <a:cubicBezTo>
                  <a:pt x="44" y="929"/>
                  <a:pt x="76" y="870"/>
                  <a:pt x="52" y="942"/>
                </a:cubicBezTo>
                <a:cubicBezTo>
                  <a:pt x="49" y="950"/>
                  <a:pt x="42" y="955"/>
                  <a:pt x="38" y="962"/>
                </a:cubicBezTo>
                <a:cubicBezTo>
                  <a:pt x="30" y="977"/>
                  <a:pt x="28" y="1000"/>
                  <a:pt x="25" y="1016"/>
                </a:cubicBezTo>
                <a:cubicBezTo>
                  <a:pt x="19" y="1152"/>
                  <a:pt x="21" y="1282"/>
                  <a:pt x="38" y="1416"/>
                </a:cubicBezTo>
                <a:cubicBezTo>
                  <a:pt x="55" y="1717"/>
                  <a:pt x="0" y="2043"/>
                  <a:pt x="174" y="2304"/>
                </a:cubicBezTo>
                <a:cubicBezTo>
                  <a:pt x="182" y="2331"/>
                  <a:pt x="191" y="2342"/>
                  <a:pt x="214" y="2358"/>
                </a:cubicBezTo>
                <a:cubicBezTo>
                  <a:pt x="235" y="2389"/>
                  <a:pt x="276" y="2402"/>
                  <a:pt x="309" y="2419"/>
                </a:cubicBezTo>
                <a:cubicBezTo>
                  <a:pt x="403" y="2466"/>
                  <a:pt x="510" y="2484"/>
                  <a:pt x="614" y="2500"/>
                </a:cubicBezTo>
                <a:cubicBezTo>
                  <a:pt x="786" y="2497"/>
                  <a:pt x="959" y="2512"/>
                  <a:pt x="1129" y="2487"/>
                </a:cubicBezTo>
                <a:cubicBezTo>
                  <a:pt x="1157" y="2483"/>
                  <a:pt x="1178" y="2469"/>
                  <a:pt x="1204" y="2460"/>
                </a:cubicBezTo>
                <a:cubicBezTo>
                  <a:pt x="1258" y="2442"/>
                  <a:pt x="1317" y="2433"/>
                  <a:pt x="1373" y="2426"/>
                </a:cubicBezTo>
                <a:cubicBezTo>
                  <a:pt x="1418" y="2410"/>
                  <a:pt x="1363" y="2428"/>
                  <a:pt x="1441" y="2412"/>
                </a:cubicBezTo>
                <a:cubicBezTo>
                  <a:pt x="1476" y="2405"/>
                  <a:pt x="1506" y="2380"/>
                  <a:pt x="1542" y="2371"/>
                </a:cubicBezTo>
                <a:cubicBezTo>
                  <a:pt x="1690" y="2280"/>
                  <a:pt x="1915" y="2308"/>
                  <a:pt x="2071" y="2304"/>
                </a:cubicBezTo>
                <a:cubicBezTo>
                  <a:pt x="2098" y="2297"/>
                  <a:pt x="2120" y="2285"/>
                  <a:pt x="2146" y="2277"/>
                </a:cubicBezTo>
                <a:cubicBezTo>
                  <a:pt x="2153" y="2270"/>
                  <a:pt x="2158" y="2262"/>
                  <a:pt x="2166" y="2256"/>
                </a:cubicBezTo>
                <a:cubicBezTo>
                  <a:pt x="2174" y="2250"/>
                  <a:pt x="2185" y="2249"/>
                  <a:pt x="2193" y="2243"/>
                </a:cubicBezTo>
                <a:cubicBezTo>
                  <a:pt x="2205" y="2233"/>
                  <a:pt x="2251" y="2170"/>
                  <a:pt x="2254" y="2161"/>
                </a:cubicBezTo>
                <a:cubicBezTo>
                  <a:pt x="2270" y="2116"/>
                  <a:pt x="2273" y="2075"/>
                  <a:pt x="2295" y="2033"/>
                </a:cubicBezTo>
                <a:cubicBezTo>
                  <a:pt x="2306" y="1959"/>
                  <a:pt x="2321" y="1873"/>
                  <a:pt x="2362" y="1809"/>
                </a:cubicBezTo>
                <a:cubicBezTo>
                  <a:pt x="2375" y="1745"/>
                  <a:pt x="2400" y="1683"/>
                  <a:pt x="2417" y="1619"/>
                </a:cubicBezTo>
                <a:cubicBezTo>
                  <a:pt x="2444" y="1404"/>
                  <a:pt x="2468" y="1196"/>
                  <a:pt x="2356" y="1016"/>
                </a:cubicBezTo>
                <a:cubicBezTo>
                  <a:pt x="2346" y="976"/>
                  <a:pt x="2327" y="951"/>
                  <a:pt x="2308" y="915"/>
                </a:cubicBezTo>
                <a:cubicBezTo>
                  <a:pt x="2306" y="906"/>
                  <a:pt x="2306" y="895"/>
                  <a:pt x="2301" y="887"/>
                </a:cubicBezTo>
                <a:cubicBezTo>
                  <a:pt x="2296" y="879"/>
                  <a:pt x="2285" y="876"/>
                  <a:pt x="2281" y="867"/>
                </a:cubicBezTo>
                <a:cubicBezTo>
                  <a:pt x="2277" y="858"/>
                  <a:pt x="2269" y="770"/>
                  <a:pt x="2268" y="765"/>
                </a:cubicBezTo>
                <a:cubicBezTo>
                  <a:pt x="2266" y="630"/>
                  <a:pt x="2265" y="494"/>
                  <a:pt x="2261" y="359"/>
                </a:cubicBezTo>
                <a:cubicBezTo>
                  <a:pt x="2261" y="352"/>
                  <a:pt x="2256" y="346"/>
                  <a:pt x="2254" y="339"/>
                </a:cubicBezTo>
                <a:cubicBezTo>
                  <a:pt x="2245" y="300"/>
                  <a:pt x="2244" y="260"/>
                  <a:pt x="2213" y="230"/>
                </a:cubicBezTo>
                <a:cubicBezTo>
                  <a:pt x="2186" y="203"/>
                  <a:pt x="2157" y="194"/>
                  <a:pt x="2125" y="176"/>
                </a:cubicBezTo>
                <a:cubicBezTo>
                  <a:pt x="2103" y="163"/>
                  <a:pt x="2078" y="150"/>
                  <a:pt x="2051" y="149"/>
                </a:cubicBezTo>
                <a:cubicBezTo>
                  <a:pt x="1924" y="145"/>
                  <a:pt x="1798" y="144"/>
                  <a:pt x="1671" y="142"/>
                </a:cubicBezTo>
                <a:cubicBezTo>
                  <a:pt x="1620" y="134"/>
                  <a:pt x="1574" y="117"/>
                  <a:pt x="1522" y="108"/>
                </a:cubicBezTo>
                <a:cubicBezTo>
                  <a:pt x="1488" y="95"/>
                  <a:pt x="1452" y="85"/>
                  <a:pt x="1420" y="67"/>
                </a:cubicBezTo>
                <a:cubicBezTo>
                  <a:pt x="1403" y="57"/>
                  <a:pt x="1393" y="47"/>
                  <a:pt x="1373" y="40"/>
                </a:cubicBezTo>
                <a:cubicBezTo>
                  <a:pt x="1309" y="19"/>
                  <a:pt x="1244" y="10"/>
                  <a:pt x="1177" y="0"/>
                </a:cubicBezTo>
                <a:cubicBezTo>
                  <a:pt x="976" y="4"/>
                  <a:pt x="841" y="3"/>
                  <a:pt x="662" y="20"/>
                </a:cubicBezTo>
                <a:cubicBezTo>
                  <a:pt x="615" y="36"/>
                  <a:pt x="632" y="24"/>
                  <a:pt x="607" y="4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47108" name="Picture 5" descr="Два чел_один сидит_ВТСС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675" y="915988"/>
            <a:ext cx="281463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Freeform 6"/>
          <p:cNvSpPr>
            <a:spLocks/>
          </p:cNvSpPr>
          <p:nvPr/>
        </p:nvSpPr>
        <p:spPr bwMode="auto">
          <a:xfrm>
            <a:off x="212725" y="817563"/>
            <a:ext cx="3627438" cy="3549650"/>
          </a:xfrm>
          <a:custGeom>
            <a:avLst/>
            <a:gdLst>
              <a:gd name="T0" fmla="*/ 2147483647 w 2285"/>
              <a:gd name="T1" fmla="*/ 0 h 2236"/>
              <a:gd name="T2" fmla="*/ 2147483647 w 2285"/>
              <a:gd name="T3" fmla="*/ 2147483647 h 2236"/>
              <a:gd name="T4" fmla="*/ 2147483647 w 2285"/>
              <a:gd name="T5" fmla="*/ 2147483647 h 2236"/>
              <a:gd name="T6" fmla="*/ 2147483647 w 2285"/>
              <a:gd name="T7" fmla="*/ 2147483647 h 2236"/>
              <a:gd name="T8" fmla="*/ 2147483647 w 2285"/>
              <a:gd name="T9" fmla="*/ 2147483647 h 2236"/>
              <a:gd name="T10" fmla="*/ 2147483647 w 2285"/>
              <a:gd name="T11" fmla="*/ 2147483647 h 2236"/>
              <a:gd name="T12" fmla="*/ 2147483647 w 2285"/>
              <a:gd name="T13" fmla="*/ 2147483647 h 2236"/>
              <a:gd name="T14" fmla="*/ 2147483647 w 2285"/>
              <a:gd name="T15" fmla="*/ 2147483647 h 2236"/>
              <a:gd name="T16" fmla="*/ 2147483647 w 2285"/>
              <a:gd name="T17" fmla="*/ 2147483647 h 2236"/>
              <a:gd name="T18" fmla="*/ 2147483647 w 2285"/>
              <a:gd name="T19" fmla="*/ 2147483647 h 2236"/>
              <a:gd name="T20" fmla="*/ 2147483647 w 2285"/>
              <a:gd name="T21" fmla="*/ 2147483647 h 2236"/>
              <a:gd name="T22" fmla="*/ 2147483647 w 2285"/>
              <a:gd name="T23" fmla="*/ 2147483647 h 2236"/>
              <a:gd name="T24" fmla="*/ 2147483647 w 2285"/>
              <a:gd name="T25" fmla="*/ 2147483647 h 2236"/>
              <a:gd name="T26" fmla="*/ 2147483647 w 2285"/>
              <a:gd name="T27" fmla="*/ 2147483647 h 2236"/>
              <a:gd name="T28" fmla="*/ 2147483647 w 2285"/>
              <a:gd name="T29" fmla="*/ 2147483647 h 2236"/>
              <a:gd name="T30" fmla="*/ 2147483647 w 2285"/>
              <a:gd name="T31" fmla="*/ 2147483647 h 2236"/>
              <a:gd name="T32" fmla="*/ 2147483647 w 2285"/>
              <a:gd name="T33" fmla="*/ 2147483647 h 2236"/>
              <a:gd name="T34" fmla="*/ 2147483647 w 2285"/>
              <a:gd name="T35" fmla="*/ 2147483647 h 2236"/>
              <a:gd name="T36" fmla="*/ 2147483647 w 2285"/>
              <a:gd name="T37" fmla="*/ 2147483647 h 2236"/>
              <a:gd name="T38" fmla="*/ 2147483647 w 2285"/>
              <a:gd name="T39" fmla="*/ 2147483647 h 2236"/>
              <a:gd name="T40" fmla="*/ 2147483647 w 2285"/>
              <a:gd name="T41" fmla="*/ 2147483647 h 2236"/>
              <a:gd name="T42" fmla="*/ 2147483647 w 2285"/>
              <a:gd name="T43" fmla="*/ 2147483647 h 2236"/>
              <a:gd name="T44" fmla="*/ 2147483647 w 2285"/>
              <a:gd name="T45" fmla="*/ 2147483647 h 2236"/>
              <a:gd name="T46" fmla="*/ 2147483647 w 2285"/>
              <a:gd name="T47" fmla="*/ 2147483647 h 2236"/>
              <a:gd name="T48" fmla="*/ 2147483647 w 2285"/>
              <a:gd name="T49" fmla="*/ 2147483647 h 2236"/>
              <a:gd name="T50" fmla="*/ 2147483647 w 2285"/>
              <a:gd name="T51" fmla="*/ 2147483647 h 2236"/>
              <a:gd name="T52" fmla="*/ 2147483647 w 2285"/>
              <a:gd name="T53" fmla="*/ 2147483647 h 2236"/>
              <a:gd name="T54" fmla="*/ 2147483647 w 2285"/>
              <a:gd name="T55" fmla="*/ 2147483647 h 2236"/>
              <a:gd name="T56" fmla="*/ 2147483647 w 2285"/>
              <a:gd name="T57" fmla="*/ 2147483647 h 2236"/>
              <a:gd name="T58" fmla="*/ 2147483647 w 2285"/>
              <a:gd name="T59" fmla="*/ 2147483647 h 2236"/>
              <a:gd name="T60" fmla="*/ 2147483647 w 2285"/>
              <a:gd name="T61" fmla="*/ 2147483647 h 2236"/>
              <a:gd name="T62" fmla="*/ 2147483647 w 2285"/>
              <a:gd name="T63" fmla="*/ 2147483647 h 2236"/>
              <a:gd name="T64" fmla="*/ 2147483647 w 2285"/>
              <a:gd name="T65" fmla="*/ 2147483647 h 2236"/>
              <a:gd name="T66" fmla="*/ 2147483647 w 2285"/>
              <a:gd name="T67" fmla="*/ 2147483647 h 22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285"/>
              <a:gd name="T103" fmla="*/ 0 h 2236"/>
              <a:gd name="T104" fmla="*/ 2285 w 2285"/>
              <a:gd name="T105" fmla="*/ 2236 h 22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285" h="2236">
                <a:moveTo>
                  <a:pt x="297" y="0"/>
                </a:moveTo>
                <a:cubicBezTo>
                  <a:pt x="249" y="25"/>
                  <a:pt x="211" y="70"/>
                  <a:pt x="182" y="115"/>
                </a:cubicBezTo>
                <a:cubicBezTo>
                  <a:pt x="169" y="166"/>
                  <a:pt x="185" y="120"/>
                  <a:pt x="155" y="163"/>
                </a:cubicBezTo>
                <a:cubicBezTo>
                  <a:pt x="136" y="190"/>
                  <a:pt x="127" y="223"/>
                  <a:pt x="107" y="251"/>
                </a:cubicBezTo>
                <a:cubicBezTo>
                  <a:pt x="104" y="583"/>
                  <a:pt x="152" y="784"/>
                  <a:pt x="73" y="1050"/>
                </a:cubicBezTo>
                <a:cubicBezTo>
                  <a:pt x="52" y="1331"/>
                  <a:pt x="104" y="1606"/>
                  <a:pt x="12" y="1870"/>
                </a:cubicBezTo>
                <a:cubicBezTo>
                  <a:pt x="0" y="1981"/>
                  <a:pt x="22" y="2080"/>
                  <a:pt x="114" y="2148"/>
                </a:cubicBezTo>
                <a:cubicBezTo>
                  <a:pt x="136" y="2181"/>
                  <a:pt x="164" y="2191"/>
                  <a:pt x="202" y="2202"/>
                </a:cubicBezTo>
                <a:cubicBezTo>
                  <a:pt x="253" y="2236"/>
                  <a:pt x="227" y="2227"/>
                  <a:pt x="277" y="2236"/>
                </a:cubicBezTo>
                <a:cubicBezTo>
                  <a:pt x="657" y="2230"/>
                  <a:pt x="1036" y="2215"/>
                  <a:pt x="1415" y="2202"/>
                </a:cubicBezTo>
                <a:cubicBezTo>
                  <a:pt x="1442" y="2200"/>
                  <a:pt x="1469" y="2199"/>
                  <a:pt x="1496" y="2196"/>
                </a:cubicBezTo>
                <a:cubicBezTo>
                  <a:pt x="1510" y="2194"/>
                  <a:pt x="1632" y="2138"/>
                  <a:pt x="1646" y="2128"/>
                </a:cubicBezTo>
                <a:cubicBezTo>
                  <a:pt x="1668" y="2112"/>
                  <a:pt x="1696" y="2093"/>
                  <a:pt x="1720" y="2081"/>
                </a:cubicBezTo>
                <a:cubicBezTo>
                  <a:pt x="1733" y="2075"/>
                  <a:pt x="1761" y="2067"/>
                  <a:pt x="1761" y="2067"/>
                </a:cubicBezTo>
                <a:cubicBezTo>
                  <a:pt x="1768" y="2062"/>
                  <a:pt x="1774" y="2056"/>
                  <a:pt x="1781" y="2053"/>
                </a:cubicBezTo>
                <a:cubicBezTo>
                  <a:pt x="1789" y="2049"/>
                  <a:pt x="1800" y="2052"/>
                  <a:pt x="1808" y="2047"/>
                </a:cubicBezTo>
                <a:cubicBezTo>
                  <a:pt x="1823" y="2038"/>
                  <a:pt x="1861" y="2004"/>
                  <a:pt x="1876" y="1992"/>
                </a:cubicBezTo>
                <a:cubicBezTo>
                  <a:pt x="1878" y="1985"/>
                  <a:pt x="1878" y="1977"/>
                  <a:pt x="1883" y="1972"/>
                </a:cubicBezTo>
                <a:cubicBezTo>
                  <a:pt x="1894" y="1961"/>
                  <a:pt x="1923" y="1945"/>
                  <a:pt x="1923" y="1945"/>
                </a:cubicBezTo>
                <a:cubicBezTo>
                  <a:pt x="1950" y="1907"/>
                  <a:pt x="1963" y="1867"/>
                  <a:pt x="1978" y="1823"/>
                </a:cubicBezTo>
                <a:cubicBezTo>
                  <a:pt x="1983" y="1809"/>
                  <a:pt x="1987" y="1796"/>
                  <a:pt x="1991" y="1782"/>
                </a:cubicBezTo>
                <a:cubicBezTo>
                  <a:pt x="1993" y="1775"/>
                  <a:pt x="1998" y="1762"/>
                  <a:pt x="1998" y="1762"/>
                </a:cubicBezTo>
                <a:cubicBezTo>
                  <a:pt x="2009" y="1680"/>
                  <a:pt x="2021" y="1600"/>
                  <a:pt x="2032" y="1518"/>
                </a:cubicBezTo>
                <a:cubicBezTo>
                  <a:pt x="2037" y="1430"/>
                  <a:pt x="2030" y="1326"/>
                  <a:pt x="2052" y="1240"/>
                </a:cubicBezTo>
                <a:cubicBezTo>
                  <a:pt x="2057" y="1151"/>
                  <a:pt x="2061" y="1077"/>
                  <a:pt x="2093" y="996"/>
                </a:cubicBezTo>
                <a:cubicBezTo>
                  <a:pt x="2106" y="963"/>
                  <a:pt x="2107" y="931"/>
                  <a:pt x="2127" y="901"/>
                </a:cubicBezTo>
                <a:cubicBezTo>
                  <a:pt x="2141" y="854"/>
                  <a:pt x="2122" y="909"/>
                  <a:pt x="2147" y="861"/>
                </a:cubicBezTo>
                <a:cubicBezTo>
                  <a:pt x="2169" y="818"/>
                  <a:pt x="2165" y="782"/>
                  <a:pt x="2201" y="746"/>
                </a:cubicBezTo>
                <a:cubicBezTo>
                  <a:pt x="2213" y="710"/>
                  <a:pt x="2204" y="732"/>
                  <a:pt x="2235" y="685"/>
                </a:cubicBezTo>
                <a:cubicBezTo>
                  <a:pt x="2240" y="678"/>
                  <a:pt x="2249" y="664"/>
                  <a:pt x="2249" y="664"/>
                </a:cubicBezTo>
                <a:cubicBezTo>
                  <a:pt x="2251" y="654"/>
                  <a:pt x="2258" y="619"/>
                  <a:pt x="2262" y="617"/>
                </a:cubicBezTo>
                <a:cubicBezTo>
                  <a:pt x="2269" y="614"/>
                  <a:pt x="2276" y="621"/>
                  <a:pt x="2283" y="624"/>
                </a:cubicBezTo>
                <a:cubicBezTo>
                  <a:pt x="2285" y="625"/>
                  <a:pt x="2278" y="624"/>
                  <a:pt x="2276" y="624"/>
                </a:cubicBezTo>
                <a:lnTo>
                  <a:pt x="2224" y="65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47110" name="Picture 7" descr="АТ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3913" y="842963"/>
            <a:ext cx="27305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1042988" y="6308725"/>
            <a:ext cx="37449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800">
                <a:latin typeface="Arial" pitchFamily="34" charset="0"/>
              </a:rPr>
              <a:t>Граница контролируемой зоны</a:t>
            </a:r>
          </a:p>
        </p:txBody>
      </p:sp>
      <p:sp>
        <p:nvSpPr>
          <p:cNvPr id="47112" name="Line 9"/>
          <p:cNvSpPr>
            <a:spLocks noChangeShapeType="1"/>
          </p:cNvSpPr>
          <p:nvPr/>
        </p:nvSpPr>
        <p:spPr bwMode="auto">
          <a:xfrm flipV="1">
            <a:off x="6083300" y="2355850"/>
            <a:ext cx="576263" cy="503238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13" name="Text Box 10"/>
          <p:cNvSpPr txBox="1">
            <a:spLocks noChangeArrowheads="1"/>
          </p:cNvSpPr>
          <p:nvPr/>
        </p:nvSpPr>
        <p:spPr bwMode="auto">
          <a:xfrm>
            <a:off x="5399088" y="2859088"/>
            <a:ext cx="792162" cy="42386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>
                <a:latin typeface="Arial" pitchFamily="34" charset="0"/>
              </a:rPr>
              <a:t> </a:t>
            </a:r>
            <a:r>
              <a:rPr lang="ru-RU" sz="1800" b="1">
                <a:latin typeface="Arial" pitchFamily="34" charset="0"/>
              </a:rPr>
              <a:t>РЩ</a:t>
            </a:r>
          </a:p>
        </p:txBody>
      </p:sp>
      <p:sp>
        <p:nvSpPr>
          <p:cNvPr id="47114" name="Freeform 11"/>
          <p:cNvSpPr>
            <a:spLocks/>
          </p:cNvSpPr>
          <p:nvPr/>
        </p:nvSpPr>
        <p:spPr bwMode="auto">
          <a:xfrm>
            <a:off x="1617663" y="3668713"/>
            <a:ext cx="2089150" cy="1641475"/>
          </a:xfrm>
          <a:custGeom>
            <a:avLst/>
            <a:gdLst>
              <a:gd name="T0" fmla="*/ 2147483647 w 1316"/>
              <a:gd name="T1" fmla="*/ 0 h 1034"/>
              <a:gd name="T2" fmla="*/ 2147483647 w 1316"/>
              <a:gd name="T3" fmla="*/ 2147483647 h 1034"/>
              <a:gd name="T4" fmla="*/ 2147483647 w 1316"/>
              <a:gd name="T5" fmla="*/ 2147483647 h 1034"/>
              <a:gd name="T6" fmla="*/ 2147483647 w 1316"/>
              <a:gd name="T7" fmla="*/ 2147483647 h 1034"/>
              <a:gd name="T8" fmla="*/ 2147483647 w 1316"/>
              <a:gd name="T9" fmla="*/ 2147483647 h 1034"/>
              <a:gd name="T10" fmla="*/ 2147483647 w 1316"/>
              <a:gd name="T11" fmla="*/ 2147483647 h 1034"/>
              <a:gd name="T12" fmla="*/ 2147483647 w 1316"/>
              <a:gd name="T13" fmla="*/ 2147483647 h 1034"/>
              <a:gd name="T14" fmla="*/ 2147483647 w 1316"/>
              <a:gd name="T15" fmla="*/ 2147483647 h 1034"/>
              <a:gd name="T16" fmla="*/ 2147483647 w 1316"/>
              <a:gd name="T17" fmla="*/ 2147483647 h 1034"/>
              <a:gd name="T18" fmla="*/ 2147483647 w 1316"/>
              <a:gd name="T19" fmla="*/ 2147483647 h 1034"/>
              <a:gd name="T20" fmla="*/ 2147483647 w 1316"/>
              <a:gd name="T21" fmla="*/ 2147483647 h 1034"/>
              <a:gd name="T22" fmla="*/ 2147483647 w 1316"/>
              <a:gd name="T23" fmla="*/ 2147483647 h 1034"/>
              <a:gd name="T24" fmla="*/ 2147483647 w 1316"/>
              <a:gd name="T25" fmla="*/ 2147483647 h 1034"/>
              <a:gd name="T26" fmla="*/ 2147483647 w 1316"/>
              <a:gd name="T27" fmla="*/ 2147483647 h 1034"/>
              <a:gd name="T28" fmla="*/ 2147483647 w 1316"/>
              <a:gd name="T29" fmla="*/ 2147483647 h 1034"/>
              <a:gd name="T30" fmla="*/ 2147483647 w 1316"/>
              <a:gd name="T31" fmla="*/ 2147483647 h 1034"/>
              <a:gd name="T32" fmla="*/ 2147483647 w 1316"/>
              <a:gd name="T33" fmla="*/ 2147483647 h 1034"/>
              <a:gd name="T34" fmla="*/ 2147483647 w 1316"/>
              <a:gd name="T35" fmla="*/ 2147483647 h 1034"/>
              <a:gd name="T36" fmla="*/ 2147483647 w 1316"/>
              <a:gd name="T37" fmla="*/ 2147483647 h 103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16"/>
              <a:gd name="T58" fmla="*/ 0 h 1034"/>
              <a:gd name="T59" fmla="*/ 1316 w 1316"/>
              <a:gd name="T60" fmla="*/ 1034 h 103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16" h="1034">
                <a:moveTo>
                  <a:pt x="8" y="0"/>
                </a:moveTo>
                <a:cubicBezTo>
                  <a:pt x="13" y="119"/>
                  <a:pt x="0" y="251"/>
                  <a:pt x="56" y="359"/>
                </a:cubicBezTo>
                <a:cubicBezTo>
                  <a:pt x="70" y="386"/>
                  <a:pt x="72" y="414"/>
                  <a:pt x="90" y="440"/>
                </a:cubicBezTo>
                <a:cubicBezTo>
                  <a:pt x="96" y="462"/>
                  <a:pt x="124" y="501"/>
                  <a:pt x="124" y="501"/>
                </a:cubicBezTo>
                <a:cubicBezTo>
                  <a:pt x="133" y="533"/>
                  <a:pt x="137" y="557"/>
                  <a:pt x="171" y="569"/>
                </a:cubicBezTo>
                <a:cubicBezTo>
                  <a:pt x="187" y="591"/>
                  <a:pt x="195" y="608"/>
                  <a:pt x="218" y="623"/>
                </a:cubicBezTo>
                <a:cubicBezTo>
                  <a:pt x="225" y="645"/>
                  <a:pt x="245" y="662"/>
                  <a:pt x="252" y="684"/>
                </a:cubicBezTo>
                <a:cubicBezTo>
                  <a:pt x="262" y="714"/>
                  <a:pt x="288" y="773"/>
                  <a:pt x="313" y="793"/>
                </a:cubicBezTo>
                <a:cubicBezTo>
                  <a:pt x="319" y="798"/>
                  <a:pt x="328" y="796"/>
                  <a:pt x="334" y="800"/>
                </a:cubicBezTo>
                <a:cubicBezTo>
                  <a:pt x="355" y="812"/>
                  <a:pt x="374" y="827"/>
                  <a:pt x="395" y="840"/>
                </a:cubicBezTo>
                <a:cubicBezTo>
                  <a:pt x="407" y="881"/>
                  <a:pt x="391" y="844"/>
                  <a:pt x="422" y="874"/>
                </a:cubicBezTo>
                <a:cubicBezTo>
                  <a:pt x="447" y="898"/>
                  <a:pt x="460" y="929"/>
                  <a:pt x="489" y="949"/>
                </a:cubicBezTo>
                <a:cubicBezTo>
                  <a:pt x="534" y="1013"/>
                  <a:pt x="688" y="998"/>
                  <a:pt x="754" y="1003"/>
                </a:cubicBezTo>
                <a:cubicBezTo>
                  <a:pt x="796" y="1018"/>
                  <a:pt x="840" y="1012"/>
                  <a:pt x="883" y="1023"/>
                </a:cubicBezTo>
                <a:cubicBezTo>
                  <a:pt x="982" y="1020"/>
                  <a:pt x="1084" y="1034"/>
                  <a:pt x="1181" y="1010"/>
                </a:cubicBezTo>
                <a:cubicBezTo>
                  <a:pt x="1213" y="1002"/>
                  <a:pt x="1232" y="985"/>
                  <a:pt x="1262" y="976"/>
                </a:cubicBezTo>
                <a:cubicBezTo>
                  <a:pt x="1269" y="971"/>
                  <a:pt x="1275" y="966"/>
                  <a:pt x="1282" y="962"/>
                </a:cubicBezTo>
                <a:cubicBezTo>
                  <a:pt x="1289" y="959"/>
                  <a:pt x="1298" y="960"/>
                  <a:pt x="1303" y="955"/>
                </a:cubicBezTo>
                <a:cubicBezTo>
                  <a:pt x="1310" y="948"/>
                  <a:pt x="1309" y="935"/>
                  <a:pt x="1316" y="928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7115" name="Arc 12"/>
          <p:cNvSpPr>
            <a:spLocks/>
          </p:cNvSpPr>
          <p:nvPr/>
        </p:nvSpPr>
        <p:spPr bwMode="auto">
          <a:xfrm rot="10800000" flipH="1">
            <a:off x="1150938" y="1563688"/>
            <a:ext cx="3097212" cy="45370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>
            <a:solidFill>
              <a:srgbClr val="0000CC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pPr algn="ctr" defTabSz="912813"/>
            <a:r>
              <a:rPr lang="ru-RU" sz="1800">
                <a:latin typeface="Arial" pitchFamily="34" charset="0"/>
              </a:rPr>
              <a:t>           </a:t>
            </a:r>
          </a:p>
        </p:txBody>
      </p:sp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6661150" y="3135313"/>
            <a:ext cx="2447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Двухпроводная телефонная линия</a:t>
            </a: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1763713" y="1508125"/>
            <a:ext cx="1512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Телефон</a:t>
            </a:r>
          </a:p>
        </p:txBody>
      </p:sp>
      <p:sp>
        <p:nvSpPr>
          <p:cNvPr id="47118" name="Text Box 15"/>
          <p:cNvSpPr txBox="1">
            <a:spLocks noChangeArrowheads="1"/>
          </p:cNvSpPr>
          <p:nvPr/>
        </p:nvSpPr>
        <p:spPr bwMode="auto">
          <a:xfrm>
            <a:off x="5183188" y="6243638"/>
            <a:ext cx="3673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Аппаратура «высокочастотного навязывания»</a:t>
            </a:r>
          </a:p>
        </p:txBody>
      </p:sp>
      <p:sp>
        <p:nvSpPr>
          <p:cNvPr id="47119" name="Line 16"/>
          <p:cNvSpPr>
            <a:spLocks noChangeShapeType="1"/>
          </p:cNvSpPr>
          <p:nvPr/>
        </p:nvSpPr>
        <p:spPr bwMode="auto">
          <a:xfrm>
            <a:off x="1627188" y="3651250"/>
            <a:ext cx="0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20" name="Line 17"/>
          <p:cNvSpPr>
            <a:spLocks noChangeShapeType="1"/>
          </p:cNvSpPr>
          <p:nvPr/>
        </p:nvSpPr>
        <p:spPr bwMode="auto">
          <a:xfrm>
            <a:off x="1625600" y="4649788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21" name="Line 19"/>
          <p:cNvSpPr>
            <a:spLocks noChangeShapeType="1"/>
          </p:cNvSpPr>
          <p:nvPr/>
        </p:nvSpPr>
        <p:spPr bwMode="auto">
          <a:xfrm flipV="1">
            <a:off x="3959225" y="3292475"/>
            <a:ext cx="1655763" cy="1366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22" name="Rectangle 20"/>
          <p:cNvSpPr>
            <a:spLocks noChangeArrowheads="1"/>
          </p:cNvSpPr>
          <p:nvPr/>
        </p:nvSpPr>
        <p:spPr bwMode="auto">
          <a:xfrm>
            <a:off x="3887788" y="4554538"/>
            <a:ext cx="144462" cy="160337"/>
          </a:xfrm>
          <a:prstGeom prst="rect">
            <a:avLst/>
          </a:prstGeom>
          <a:solidFill>
            <a:srgbClr val="99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7123" name="Line 21"/>
          <p:cNvSpPr>
            <a:spLocks noChangeShapeType="1"/>
          </p:cNvSpPr>
          <p:nvPr/>
        </p:nvSpPr>
        <p:spPr bwMode="auto">
          <a:xfrm>
            <a:off x="4030663" y="4630738"/>
            <a:ext cx="1512887" cy="0"/>
          </a:xfrm>
          <a:prstGeom prst="line">
            <a:avLst/>
          </a:prstGeom>
          <a:noFill/>
          <a:ln w="38100">
            <a:solidFill>
              <a:srgbClr val="6C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5724525" y="3702050"/>
            <a:ext cx="2916238" cy="2578100"/>
            <a:chOff x="3601" y="2352"/>
            <a:chExt cx="1837" cy="1624"/>
          </a:xfrm>
        </p:grpSpPr>
        <p:pic>
          <p:nvPicPr>
            <p:cNvPr id="47140" name="Picture 18" descr="Арфа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1" y="2352"/>
              <a:ext cx="1837" cy="149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grpSp>
          <p:nvGrpSpPr>
            <p:cNvPr id="3" name="Group 59"/>
            <p:cNvGrpSpPr>
              <a:grpSpLocks/>
            </p:cNvGrpSpPr>
            <p:nvPr/>
          </p:nvGrpSpPr>
          <p:grpSpPr bwMode="auto">
            <a:xfrm>
              <a:off x="4289" y="3836"/>
              <a:ext cx="822" cy="140"/>
              <a:chOff x="4271" y="3836"/>
              <a:chExt cx="822" cy="140"/>
            </a:xfrm>
          </p:grpSpPr>
          <p:sp>
            <p:nvSpPr>
              <p:cNvPr id="47142" name="Freeform 24"/>
              <p:cNvSpPr>
                <a:spLocks/>
              </p:cNvSpPr>
              <p:nvPr/>
            </p:nvSpPr>
            <p:spPr bwMode="auto">
              <a:xfrm>
                <a:off x="5016" y="3836"/>
                <a:ext cx="33" cy="78"/>
              </a:xfrm>
              <a:custGeom>
                <a:avLst/>
                <a:gdLst>
                  <a:gd name="T0" fmla="*/ 33 w 33"/>
                  <a:gd name="T1" fmla="*/ 78 h 78"/>
                  <a:gd name="T2" fmla="*/ 0 w 33"/>
                  <a:gd name="T3" fmla="*/ 0 h 78"/>
                  <a:gd name="T4" fmla="*/ 0 60000 65536"/>
                  <a:gd name="T5" fmla="*/ 0 60000 65536"/>
                  <a:gd name="T6" fmla="*/ 0 w 33"/>
                  <a:gd name="T7" fmla="*/ 0 h 78"/>
                  <a:gd name="T8" fmla="*/ 33 w 33"/>
                  <a:gd name="T9" fmla="*/ 78 h 7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" h="78">
                    <a:moveTo>
                      <a:pt x="33" y="78"/>
                    </a:moveTo>
                    <a:cubicBezTo>
                      <a:pt x="24" y="50"/>
                      <a:pt x="0" y="32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51515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2813" eaLnBrk="0" hangingPunct="0"/>
                <a:endParaRPr lang="ru-RU"/>
              </a:p>
            </p:txBody>
          </p:sp>
          <p:grpSp>
            <p:nvGrpSpPr>
              <p:cNvPr id="4" name="Group 57"/>
              <p:cNvGrpSpPr>
                <a:grpSpLocks/>
              </p:cNvGrpSpPr>
              <p:nvPr/>
            </p:nvGrpSpPr>
            <p:grpSpPr bwMode="auto">
              <a:xfrm>
                <a:off x="4271" y="3836"/>
                <a:ext cx="822" cy="140"/>
                <a:chOff x="4266" y="3836"/>
                <a:chExt cx="822" cy="140"/>
              </a:xfrm>
            </p:grpSpPr>
            <p:sp>
              <p:nvSpPr>
                <p:cNvPr id="47144" name="Freeform 23"/>
                <p:cNvSpPr>
                  <a:spLocks/>
                </p:cNvSpPr>
                <p:nvPr/>
              </p:nvSpPr>
              <p:spPr bwMode="auto">
                <a:xfrm>
                  <a:off x="4266" y="3836"/>
                  <a:ext cx="794" cy="140"/>
                </a:xfrm>
                <a:custGeom>
                  <a:avLst/>
                  <a:gdLst>
                    <a:gd name="T0" fmla="*/ 0 w 794"/>
                    <a:gd name="T1" fmla="*/ 0 h 140"/>
                    <a:gd name="T2" fmla="*/ 28 w 794"/>
                    <a:gd name="T3" fmla="*/ 23 h 140"/>
                    <a:gd name="T4" fmla="*/ 185 w 794"/>
                    <a:gd name="T5" fmla="*/ 56 h 140"/>
                    <a:gd name="T6" fmla="*/ 347 w 794"/>
                    <a:gd name="T7" fmla="*/ 101 h 140"/>
                    <a:gd name="T8" fmla="*/ 794 w 794"/>
                    <a:gd name="T9" fmla="*/ 67 h 1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94"/>
                    <a:gd name="T16" fmla="*/ 0 h 140"/>
                    <a:gd name="T17" fmla="*/ 794 w 794"/>
                    <a:gd name="T18" fmla="*/ 140 h 1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94" h="140">
                      <a:moveTo>
                        <a:pt x="0" y="0"/>
                      </a:moveTo>
                      <a:cubicBezTo>
                        <a:pt x="10" y="7"/>
                        <a:pt x="18" y="17"/>
                        <a:pt x="28" y="23"/>
                      </a:cubicBezTo>
                      <a:cubicBezTo>
                        <a:pt x="70" y="49"/>
                        <a:pt x="140" y="52"/>
                        <a:pt x="185" y="56"/>
                      </a:cubicBezTo>
                      <a:cubicBezTo>
                        <a:pt x="245" y="77"/>
                        <a:pt x="280" y="94"/>
                        <a:pt x="347" y="101"/>
                      </a:cubicBezTo>
                      <a:cubicBezTo>
                        <a:pt x="474" y="94"/>
                        <a:pt x="733" y="140"/>
                        <a:pt x="794" y="67"/>
                      </a:cubicBezTo>
                    </a:path>
                  </a:pathLst>
                </a:custGeom>
                <a:noFill/>
                <a:ln w="28575">
                  <a:solidFill>
                    <a:srgbClr val="51515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813" eaLnBrk="0" hangingPunct="0"/>
                  <a:endParaRPr lang="ru-RU"/>
                </a:p>
              </p:txBody>
            </p:sp>
            <p:sp>
              <p:nvSpPr>
                <p:cNvPr id="47145" name="Freeform 25"/>
                <p:cNvSpPr>
                  <a:spLocks/>
                </p:cNvSpPr>
                <p:nvPr/>
              </p:nvSpPr>
              <p:spPr bwMode="auto">
                <a:xfrm>
                  <a:off x="5060" y="3853"/>
                  <a:ext cx="28" cy="56"/>
                </a:xfrm>
                <a:custGeom>
                  <a:avLst/>
                  <a:gdLst>
                    <a:gd name="T0" fmla="*/ 0 w 28"/>
                    <a:gd name="T1" fmla="*/ 56 h 56"/>
                    <a:gd name="T2" fmla="*/ 28 w 28"/>
                    <a:gd name="T3" fmla="*/ 0 h 56"/>
                    <a:gd name="T4" fmla="*/ 0 60000 65536"/>
                    <a:gd name="T5" fmla="*/ 0 60000 65536"/>
                    <a:gd name="T6" fmla="*/ 0 w 28"/>
                    <a:gd name="T7" fmla="*/ 0 h 56"/>
                    <a:gd name="T8" fmla="*/ 28 w 28"/>
                    <a:gd name="T9" fmla="*/ 56 h 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" h="56">
                      <a:moveTo>
                        <a:pt x="0" y="56"/>
                      </a:moveTo>
                      <a:cubicBezTo>
                        <a:pt x="18" y="40"/>
                        <a:pt x="28" y="24"/>
                        <a:pt x="28" y="0"/>
                      </a:cubicBezTo>
                    </a:path>
                  </a:pathLst>
                </a:custGeom>
                <a:noFill/>
                <a:ln w="28575">
                  <a:solidFill>
                    <a:srgbClr val="51515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2813" eaLnBrk="0" hangingPunct="0"/>
                  <a:endParaRPr lang="ru-RU"/>
                </a:p>
              </p:txBody>
            </p:sp>
          </p:grpSp>
        </p:grpSp>
      </p:grpSp>
      <p:sp>
        <p:nvSpPr>
          <p:cNvPr id="47125" name="Text Box 31"/>
          <p:cNvSpPr txBox="1">
            <a:spLocks noChangeArrowheads="1"/>
          </p:cNvSpPr>
          <p:nvPr/>
        </p:nvSpPr>
        <p:spPr bwMode="auto">
          <a:xfrm>
            <a:off x="3203575" y="5167313"/>
            <a:ext cx="2376488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Гармонический высокочастотный сигнал «навязывания»</a:t>
            </a:r>
          </a:p>
        </p:txBody>
      </p:sp>
      <p:sp>
        <p:nvSpPr>
          <p:cNvPr id="47126" name="Line 32"/>
          <p:cNvSpPr>
            <a:spLocks noChangeShapeType="1"/>
          </p:cNvSpPr>
          <p:nvPr/>
        </p:nvSpPr>
        <p:spPr bwMode="auto">
          <a:xfrm flipH="1">
            <a:off x="4130675" y="4508500"/>
            <a:ext cx="576263" cy="720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27" name="Line 36"/>
          <p:cNvSpPr>
            <a:spLocks noChangeShapeType="1"/>
          </p:cNvSpPr>
          <p:nvPr/>
        </p:nvSpPr>
        <p:spPr bwMode="auto">
          <a:xfrm flipV="1">
            <a:off x="1692275" y="1844675"/>
            <a:ext cx="719138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28" name="AutoShape 37"/>
          <p:cNvSpPr>
            <a:spLocks noChangeArrowheads="1"/>
          </p:cNvSpPr>
          <p:nvPr/>
        </p:nvSpPr>
        <p:spPr bwMode="auto">
          <a:xfrm>
            <a:off x="1547813" y="3933825"/>
            <a:ext cx="144462" cy="144463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47129" name="Picture 38" descr="Гранит - VIII (закр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138" y="4221163"/>
            <a:ext cx="1258887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0" name="Line 39"/>
          <p:cNvSpPr>
            <a:spLocks noChangeShapeType="1"/>
          </p:cNvSpPr>
          <p:nvPr/>
        </p:nvSpPr>
        <p:spPr bwMode="auto">
          <a:xfrm flipH="1">
            <a:off x="1258888" y="4005263"/>
            <a:ext cx="360362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31" name="Text Box 40"/>
          <p:cNvSpPr txBox="1">
            <a:spLocks noChangeArrowheads="1"/>
          </p:cNvSpPr>
          <p:nvPr/>
        </p:nvSpPr>
        <p:spPr bwMode="auto">
          <a:xfrm>
            <a:off x="34925" y="5224463"/>
            <a:ext cx="2124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Устройство защиты  «Гранит-8»</a:t>
            </a:r>
          </a:p>
        </p:txBody>
      </p:sp>
      <p:sp>
        <p:nvSpPr>
          <p:cNvPr id="47132" name="Line 45"/>
          <p:cNvSpPr>
            <a:spLocks noChangeShapeType="1"/>
          </p:cNvSpPr>
          <p:nvPr/>
        </p:nvSpPr>
        <p:spPr bwMode="auto">
          <a:xfrm flipH="1">
            <a:off x="1763713" y="4508500"/>
            <a:ext cx="3671887" cy="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33" name="Line 46"/>
          <p:cNvSpPr>
            <a:spLocks noChangeShapeType="1"/>
          </p:cNvSpPr>
          <p:nvPr/>
        </p:nvSpPr>
        <p:spPr bwMode="auto">
          <a:xfrm flipV="1">
            <a:off x="1730375" y="4076700"/>
            <a:ext cx="0" cy="43180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34" name="Line 47"/>
          <p:cNvSpPr>
            <a:spLocks noChangeShapeType="1"/>
          </p:cNvSpPr>
          <p:nvPr/>
        </p:nvSpPr>
        <p:spPr bwMode="auto">
          <a:xfrm flipV="1">
            <a:off x="1739900" y="3357563"/>
            <a:ext cx="0" cy="503237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7135" name="Rectangle 48"/>
          <p:cNvSpPr>
            <a:spLocks noChangeArrowheads="1"/>
          </p:cNvSpPr>
          <p:nvPr/>
        </p:nvSpPr>
        <p:spPr bwMode="auto">
          <a:xfrm>
            <a:off x="827088" y="44450"/>
            <a:ext cx="745172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>
                <a:latin typeface="Arial" pitchFamily="34" charset="0"/>
              </a:rPr>
              <a:t>Установка в  соединительных линиях ВТСС фильтров нижних частот</a:t>
            </a:r>
          </a:p>
        </p:txBody>
      </p:sp>
      <p:sp>
        <p:nvSpPr>
          <p:cNvPr id="47136" name="Line 49"/>
          <p:cNvSpPr>
            <a:spLocks noChangeShapeType="1"/>
          </p:cNvSpPr>
          <p:nvPr/>
        </p:nvSpPr>
        <p:spPr bwMode="auto">
          <a:xfrm>
            <a:off x="1835150" y="6092825"/>
            <a:ext cx="720725" cy="2889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7137" name="Text Box 55"/>
          <p:cNvSpPr txBox="1">
            <a:spLocks noChangeArrowheads="1"/>
          </p:cNvSpPr>
          <p:nvPr/>
        </p:nvSpPr>
        <p:spPr bwMode="auto">
          <a:xfrm>
            <a:off x="6659563" y="3716338"/>
            <a:ext cx="2484437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             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7138" name="Freeform 22"/>
          <p:cNvSpPr>
            <a:spLocks/>
          </p:cNvSpPr>
          <p:nvPr/>
        </p:nvSpPr>
        <p:spPr bwMode="auto">
          <a:xfrm>
            <a:off x="5548313" y="4170363"/>
            <a:ext cx="603250" cy="463550"/>
          </a:xfrm>
          <a:custGeom>
            <a:avLst/>
            <a:gdLst>
              <a:gd name="T0" fmla="*/ 0 w 380"/>
              <a:gd name="T1" fmla="*/ 2147483647 h 292"/>
              <a:gd name="T2" fmla="*/ 2147483647 w 380"/>
              <a:gd name="T3" fmla="*/ 2147483647 h 292"/>
              <a:gd name="T4" fmla="*/ 2147483647 w 380"/>
              <a:gd name="T5" fmla="*/ 2147483647 h 292"/>
              <a:gd name="T6" fmla="*/ 2147483647 w 380"/>
              <a:gd name="T7" fmla="*/ 2147483647 h 292"/>
              <a:gd name="T8" fmla="*/ 2147483647 w 380"/>
              <a:gd name="T9" fmla="*/ 2147483647 h 292"/>
              <a:gd name="T10" fmla="*/ 2147483647 w 380"/>
              <a:gd name="T11" fmla="*/ 2147483647 h 2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0"/>
              <a:gd name="T19" fmla="*/ 0 h 292"/>
              <a:gd name="T20" fmla="*/ 380 w 380"/>
              <a:gd name="T21" fmla="*/ 292 h 2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0" h="292">
                <a:moveTo>
                  <a:pt x="0" y="292"/>
                </a:moveTo>
                <a:cubicBezTo>
                  <a:pt x="57" y="283"/>
                  <a:pt x="28" y="284"/>
                  <a:pt x="67" y="259"/>
                </a:cubicBezTo>
                <a:cubicBezTo>
                  <a:pt x="74" y="235"/>
                  <a:pt x="87" y="212"/>
                  <a:pt x="100" y="191"/>
                </a:cubicBezTo>
                <a:cubicBezTo>
                  <a:pt x="108" y="155"/>
                  <a:pt x="113" y="123"/>
                  <a:pt x="145" y="102"/>
                </a:cubicBezTo>
                <a:cubicBezTo>
                  <a:pt x="168" y="67"/>
                  <a:pt x="208" y="63"/>
                  <a:pt x="246" y="52"/>
                </a:cubicBezTo>
                <a:cubicBezTo>
                  <a:pt x="294" y="0"/>
                  <a:pt x="295" y="7"/>
                  <a:pt x="380" y="7"/>
                </a:cubicBezTo>
              </a:path>
            </a:pathLst>
          </a:custGeom>
          <a:noFill/>
          <a:ln w="38100">
            <a:solidFill>
              <a:srgbClr val="6C0000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7139" name="Line 61"/>
          <p:cNvSpPr>
            <a:spLocks noChangeShapeType="1"/>
          </p:cNvSpPr>
          <p:nvPr/>
        </p:nvSpPr>
        <p:spPr bwMode="auto">
          <a:xfrm>
            <a:off x="5364163" y="3500438"/>
            <a:ext cx="1584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Freeform 4"/>
          <p:cNvSpPr>
            <a:spLocks/>
          </p:cNvSpPr>
          <p:nvPr/>
        </p:nvSpPr>
        <p:spPr bwMode="auto">
          <a:xfrm>
            <a:off x="42863" y="549275"/>
            <a:ext cx="3917950" cy="3987800"/>
          </a:xfrm>
          <a:custGeom>
            <a:avLst/>
            <a:gdLst>
              <a:gd name="T0" fmla="*/ 2147483647 w 2468"/>
              <a:gd name="T1" fmla="*/ 2147483647 h 2512"/>
              <a:gd name="T2" fmla="*/ 2147483647 w 2468"/>
              <a:gd name="T3" fmla="*/ 2147483647 h 2512"/>
              <a:gd name="T4" fmla="*/ 2147483647 w 2468"/>
              <a:gd name="T5" fmla="*/ 2147483647 h 2512"/>
              <a:gd name="T6" fmla="*/ 2147483647 w 2468"/>
              <a:gd name="T7" fmla="*/ 2147483647 h 2512"/>
              <a:gd name="T8" fmla="*/ 2147483647 w 2468"/>
              <a:gd name="T9" fmla="*/ 2147483647 h 2512"/>
              <a:gd name="T10" fmla="*/ 2147483647 w 2468"/>
              <a:gd name="T11" fmla="*/ 2147483647 h 2512"/>
              <a:gd name="T12" fmla="*/ 2147483647 w 2468"/>
              <a:gd name="T13" fmla="*/ 2147483647 h 2512"/>
              <a:gd name="T14" fmla="*/ 2147483647 w 2468"/>
              <a:gd name="T15" fmla="*/ 2147483647 h 2512"/>
              <a:gd name="T16" fmla="*/ 2147483647 w 2468"/>
              <a:gd name="T17" fmla="*/ 2147483647 h 2512"/>
              <a:gd name="T18" fmla="*/ 2147483647 w 2468"/>
              <a:gd name="T19" fmla="*/ 2147483647 h 2512"/>
              <a:gd name="T20" fmla="*/ 2147483647 w 2468"/>
              <a:gd name="T21" fmla="*/ 2147483647 h 2512"/>
              <a:gd name="T22" fmla="*/ 2147483647 w 2468"/>
              <a:gd name="T23" fmla="*/ 2147483647 h 2512"/>
              <a:gd name="T24" fmla="*/ 2147483647 w 2468"/>
              <a:gd name="T25" fmla="*/ 2147483647 h 2512"/>
              <a:gd name="T26" fmla="*/ 2147483647 w 2468"/>
              <a:gd name="T27" fmla="*/ 2147483647 h 2512"/>
              <a:gd name="T28" fmla="*/ 2147483647 w 2468"/>
              <a:gd name="T29" fmla="*/ 2147483647 h 2512"/>
              <a:gd name="T30" fmla="*/ 2147483647 w 2468"/>
              <a:gd name="T31" fmla="*/ 2147483647 h 2512"/>
              <a:gd name="T32" fmla="*/ 2147483647 w 2468"/>
              <a:gd name="T33" fmla="*/ 2147483647 h 2512"/>
              <a:gd name="T34" fmla="*/ 2147483647 w 2468"/>
              <a:gd name="T35" fmla="*/ 2147483647 h 2512"/>
              <a:gd name="T36" fmla="*/ 2147483647 w 2468"/>
              <a:gd name="T37" fmla="*/ 2147483647 h 2512"/>
              <a:gd name="T38" fmla="*/ 2147483647 w 2468"/>
              <a:gd name="T39" fmla="*/ 2147483647 h 2512"/>
              <a:gd name="T40" fmla="*/ 2147483647 w 2468"/>
              <a:gd name="T41" fmla="*/ 2147483647 h 2512"/>
              <a:gd name="T42" fmla="*/ 2147483647 w 2468"/>
              <a:gd name="T43" fmla="*/ 2147483647 h 2512"/>
              <a:gd name="T44" fmla="*/ 2147483647 w 2468"/>
              <a:gd name="T45" fmla="*/ 2147483647 h 2512"/>
              <a:gd name="T46" fmla="*/ 2147483647 w 2468"/>
              <a:gd name="T47" fmla="*/ 2147483647 h 2512"/>
              <a:gd name="T48" fmla="*/ 2147483647 w 2468"/>
              <a:gd name="T49" fmla="*/ 2147483647 h 2512"/>
              <a:gd name="T50" fmla="*/ 2147483647 w 2468"/>
              <a:gd name="T51" fmla="*/ 2147483647 h 2512"/>
              <a:gd name="T52" fmla="*/ 2147483647 w 2468"/>
              <a:gd name="T53" fmla="*/ 2147483647 h 2512"/>
              <a:gd name="T54" fmla="*/ 2147483647 w 2468"/>
              <a:gd name="T55" fmla="*/ 2147483647 h 2512"/>
              <a:gd name="T56" fmla="*/ 2147483647 w 2468"/>
              <a:gd name="T57" fmla="*/ 2147483647 h 2512"/>
              <a:gd name="T58" fmla="*/ 2147483647 w 2468"/>
              <a:gd name="T59" fmla="*/ 2147483647 h 2512"/>
              <a:gd name="T60" fmla="*/ 2147483647 w 2468"/>
              <a:gd name="T61" fmla="*/ 2147483647 h 2512"/>
              <a:gd name="T62" fmla="*/ 2147483647 w 2468"/>
              <a:gd name="T63" fmla="*/ 2147483647 h 2512"/>
              <a:gd name="T64" fmla="*/ 2147483647 w 2468"/>
              <a:gd name="T65" fmla="*/ 2147483647 h 2512"/>
              <a:gd name="T66" fmla="*/ 2147483647 w 2468"/>
              <a:gd name="T67" fmla="*/ 2147483647 h 2512"/>
              <a:gd name="T68" fmla="*/ 2147483647 w 2468"/>
              <a:gd name="T69" fmla="*/ 2147483647 h 2512"/>
              <a:gd name="T70" fmla="*/ 2147483647 w 2468"/>
              <a:gd name="T71" fmla="*/ 2147483647 h 2512"/>
              <a:gd name="T72" fmla="*/ 2147483647 w 2468"/>
              <a:gd name="T73" fmla="*/ 2147483647 h 2512"/>
              <a:gd name="T74" fmla="*/ 2147483647 w 2468"/>
              <a:gd name="T75" fmla="*/ 2147483647 h 2512"/>
              <a:gd name="T76" fmla="*/ 2147483647 w 2468"/>
              <a:gd name="T77" fmla="*/ 2147483647 h 2512"/>
              <a:gd name="T78" fmla="*/ 2147483647 w 2468"/>
              <a:gd name="T79" fmla="*/ 2147483647 h 2512"/>
              <a:gd name="T80" fmla="*/ 2147483647 w 2468"/>
              <a:gd name="T81" fmla="*/ 2147483647 h 2512"/>
              <a:gd name="T82" fmla="*/ 2147483647 w 2468"/>
              <a:gd name="T83" fmla="*/ 2147483647 h 2512"/>
              <a:gd name="T84" fmla="*/ 2147483647 w 2468"/>
              <a:gd name="T85" fmla="*/ 2147483647 h 2512"/>
              <a:gd name="T86" fmla="*/ 2147483647 w 2468"/>
              <a:gd name="T87" fmla="*/ 2147483647 h 2512"/>
              <a:gd name="T88" fmla="*/ 2147483647 w 2468"/>
              <a:gd name="T89" fmla="*/ 2147483647 h 2512"/>
              <a:gd name="T90" fmla="*/ 2147483647 w 2468"/>
              <a:gd name="T91" fmla="*/ 2147483647 h 2512"/>
              <a:gd name="T92" fmla="*/ 2147483647 w 2468"/>
              <a:gd name="T93" fmla="*/ 2147483647 h 2512"/>
              <a:gd name="T94" fmla="*/ 2147483647 w 2468"/>
              <a:gd name="T95" fmla="*/ 2147483647 h 2512"/>
              <a:gd name="T96" fmla="*/ 2147483647 w 2468"/>
              <a:gd name="T97" fmla="*/ 0 h 2512"/>
              <a:gd name="T98" fmla="*/ 2147483647 w 2468"/>
              <a:gd name="T99" fmla="*/ 2147483647 h 2512"/>
              <a:gd name="T100" fmla="*/ 2147483647 w 2468"/>
              <a:gd name="T101" fmla="*/ 2147483647 h 25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468"/>
              <a:gd name="T154" fmla="*/ 0 h 2512"/>
              <a:gd name="T155" fmla="*/ 2468 w 2468"/>
              <a:gd name="T156" fmla="*/ 2512 h 25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468" h="2512">
                <a:moveTo>
                  <a:pt x="655" y="40"/>
                </a:moveTo>
                <a:cubicBezTo>
                  <a:pt x="528" y="45"/>
                  <a:pt x="409" y="51"/>
                  <a:pt x="302" y="122"/>
                </a:cubicBezTo>
                <a:cubicBezTo>
                  <a:pt x="298" y="129"/>
                  <a:pt x="295" y="136"/>
                  <a:pt x="289" y="142"/>
                </a:cubicBezTo>
                <a:cubicBezTo>
                  <a:pt x="283" y="148"/>
                  <a:pt x="273" y="150"/>
                  <a:pt x="268" y="156"/>
                </a:cubicBezTo>
                <a:cubicBezTo>
                  <a:pt x="226" y="207"/>
                  <a:pt x="284" y="164"/>
                  <a:pt x="235" y="196"/>
                </a:cubicBezTo>
                <a:cubicBezTo>
                  <a:pt x="226" y="210"/>
                  <a:pt x="217" y="223"/>
                  <a:pt x="208" y="237"/>
                </a:cubicBezTo>
                <a:cubicBezTo>
                  <a:pt x="203" y="244"/>
                  <a:pt x="194" y="257"/>
                  <a:pt x="194" y="257"/>
                </a:cubicBezTo>
                <a:cubicBezTo>
                  <a:pt x="189" y="271"/>
                  <a:pt x="184" y="284"/>
                  <a:pt x="180" y="298"/>
                </a:cubicBezTo>
                <a:cubicBezTo>
                  <a:pt x="176" y="312"/>
                  <a:pt x="167" y="339"/>
                  <a:pt x="167" y="339"/>
                </a:cubicBezTo>
                <a:cubicBezTo>
                  <a:pt x="160" y="431"/>
                  <a:pt x="155" y="524"/>
                  <a:pt x="147" y="616"/>
                </a:cubicBezTo>
                <a:cubicBezTo>
                  <a:pt x="147" y="617"/>
                  <a:pt x="135" y="698"/>
                  <a:pt x="133" y="704"/>
                </a:cubicBezTo>
                <a:cubicBezTo>
                  <a:pt x="127" y="719"/>
                  <a:pt x="106" y="745"/>
                  <a:pt x="106" y="745"/>
                </a:cubicBezTo>
                <a:cubicBezTo>
                  <a:pt x="94" y="790"/>
                  <a:pt x="81" y="832"/>
                  <a:pt x="65" y="874"/>
                </a:cubicBezTo>
                <a:cubicBezTo>
                  <a:pt x="44" y="929"/>
                  <a:pt x="76" y="870"/>
                  <a:pt x="52" y="942"/>
                </a:cubicBezTo>
                <a:cubicBezTo>
                  <a:pt x="49" y="950"/>
                  <a:pt x="42" y="955"/>
                  <a:pt x="38" y="962"/>
                </a:cubicBezTo>
                <a:cubicBezTo>
                  <a:pt x="30" y="977"/>
                  <a:pt x="28" y="1000"/>
                  <a:pt x="25" y="1016"/>
                </a:cubicBezTo>
                <a:cubicBezTo>
                  <a:pt x="19" y="1152"/>
                  <a:pt x="21" y="1282"/>
                  <a:pt x="38" y="1416"/>
                </a:cubicBezTo>
                <a:cubicBezTo>
                  <a:pt x="55" y="1717"/>
                  <a:pt x="0" y="2043"/>
                  <a:pt x="174" y="2304"/>
                </a:cubicBezTo>
                <a:cubicBezTo>
                  <a:pt x="182" y="2331"/>
                  <a:pt x="191" y="2342"/>
                  <a:pt x="214" y="2358"/>
                </a:cubicBezTo>
                <a:cubicBezTo>
                  <a:pt x="235" y="2389"/>
                  <a:pt x="276" y="2402"/>
                  <a:pt x="309" y="2419"/>
                </a:cubicBezTo>
                <a:cubicBezTo>
                  <a:pt x="403" y="2466"/>
                  <a:pt x="510" y="2484"/>
                  <a:pt x="614" y="2500"/>
                </a:cubicBezTo>
                <a:cubicBezTo>
                  <a:pt x="786" y="2497"/>
                  <a:pt x="959" y="2512"/>
                  <a:pt x="1129" y="2487"/>
                </a:cubicBezTo>
                <a:cubicBezTo>
                  <a:pt x="1157" y="2483"/>
                  <a:pt x="1178" y="2469"/>
                  <a:pt x="1204" y="2460"/>
                </a:cubicBezTo>
                <a:cubicBezTo>
                  <a:pt x="1258" y="2442"/>
                  <a:pt x="1317" y="2433"/>
                  <a:pt x="1373" y="2426"/>
                </a:cubicBezTo>
                <a:cubicBezTo>
                  <a:pt x="1418" y="2410"/>
                  <a:pt x="1363" y="2428"/>
                  <a:pt x="1441" y="2412"/>
                </a:cubicBezTo>
                <a:cubicBezTo>
                  <a:pt x="1476" y="2405"/>
                  <a:pt x="1506" y="2380"/>
                  <a:pt x="1542" y="2371"/>
                </a:cubicBezTo>
                <a:cubicBezTo>
                  <a:pt x="1690" y="2280"/>
                  <a:pt x="1915" y="2308"/>
                  <a:pt x="2071" y="2304"/>
                </a:cubicBezTo>
                <a:cubicBezTo>
                  <a:pt x="2098" y="2297"/>
                  <a:pt x="2120" y="2285"/>
                  <a:pt x="2146" y="2277"/>
                </a:cubicBezTo>
                <a:cubicBezTo>
                  <a:pt x="2153" y="2270"/>
                  <a:pt x="2158" y="2262"/>
                  <a:pt x="2166" y="2256"/>
                </a:cubicBezTo>
                <a:cubicBezTo>
                  <a:pt x="2174" y="2250"/>
                  <a:pt x="2185" y="2249"/>
                  <a:pt x="2193" y="2243"/>
                </a:cubicBezTo>
                <a:cubicBezTo>
                  <a:pt x="2205" y="2233"/>
                  <a:pt x="2251" y="2170"/>
                  <a:pt x="2254" y="2161"/>
                </a:cubicBezTo>
                <a:cubicBezTo>
                  <a:pt x="2270" y="2116"/>
                  <a:pt x="2273" y="2075"/>
                  <a:pt x="2295" y="2033"/>
                </a:cubicBezTo>
                <a:cubicBezTo>
                  <a:pt x="2306" y="1959"/>
                  <a:pt x="2321" y="1873"/>
                  <a:pt x="2362" y="1809"/>
                </a:cubicBezTo>
                <a:cubicBezTo>
                  <a:pt x="2375" y="1745"/>
                  <a:pt x="2400" y="1683"/>
                  <a:pt x="2417" y="1619"/>
                </a:cubicBezTo>
                <a:cubicBezTo>
                  <a:pt x="2444" y="1404"/>
                  <a:pt x="2468" y="1196"/>
                  <a:pt x="2356" y="1016"/>
                </a:cubicBezTo>
                <a:cubicBezTo>
                  <a:pt x="2346" y="976"/>
                  <a:pt x="2327" y="951"/>
                  <a:pt x="2308" y="915"/>
                </a:cubicBezTo>
                <a:cubicBezTo>
                  <a:pt x="2306" y="906"/>
                  <a:pt x="2306" y="895"/>
                  <a:pt x="2301" y="887"/>
                </a:cubicBezTo>
                <a:cubicBezTo>
                  <a:pt x="2296" y="879"/>
                  <a:pt x="2285" y="876"/>
                  <a:pt x="2281" y="867"/>
                </a:cubicBezTo>
                <a:cubicBezTo>
                  <a:pt x="2277" y="858"/>
                  <a:pt x="2269" y="770"/>
                  <a:pt x="2268" y="765"/>
                </a:cubicBezTo>
                <a:cubicBezTo>
                  <a:pt x="2266" y="630"/>
                  <a:pt x="2265" y="494"/>
                  <a:pt x="2261" y="359"/>
                </a:cubicBezTo>
                <a:cubicBezTo>
                  <a:pt x="2261" y="352"/>
                  <a:pt x="2256" y="346"/>
                  <a:pt x="2254" y="339"/>
                </a:cubicBezTo>
                <a:cubicBezTo>
                  <a:pt x="2245" y="300"/>
                  <a:pt x="2244" y="260"/>
                  <a:pt x="2213" y="230"/>
                </a:cubicBezTo>
                <a:cubicBezTo>
                  <a:pt x="2186" y="203"/>
                  <a:pt x="2157" y="194"/>
                  <a:pt x="2125" y="176"/>
                </a:cubicBezTo>
                <a:cubicBezTo>
                  <a:pt x="2103" y="163"/>
                  <a:pt x="2078" y="150"/>
                  <a:pt x="2051" y="149"/>
                </a:cubicBezTo>
                <a:cubicBezTo>
                  <a:pt x="1924" y="145"/>
                  <a:pt x="1798" y="144"/>
                  <a:pt x="1671" y="142"/>
                </a:cubicBezTo>
                <a:cubicBezTo>
                  <a:pt x="1620" y="134"/>
                  <a:pt x="1574" y="117"/>
                  <a:pt x="1522" y="108"/>
                </a:cubicBezTo>
                <a:cubicBezTo>
                  <a:pt x="1488" y="95"/>
                  <a:pt x="1452" y="85"/>
                  <a:pt x="1420" y="67"/>
                </a:cubicBezTo>
                <a:cubicBezTo>
                  <a:pt x="1403" y="57"/>
                  <a:pt x="1393" y="47"/>
                  <a:pt x="1373" y="40"/>
                </a:cubicBezTo>
                <a:cubicBezTo>
                  <a:pt x="1309" y="19"/>
                  <a:pt x="1244" y="10"/>
                  <a:pt x="1177" y="0"/>
                </a:cubicBezTo>
                <a:cubicBezTo>
                  <a:pt x="976" y="4"/>
                  <a:pt x="841" y="3"/>
                  <a:pt x="662" y="20"/>
                </a:cubicBezTo>
                <a:cubicBezTo>
                  <a:pt x="615" y="36"/>
                  <a:pt x="632" y="24"/>
                  <a:pt x="607" y="47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7173" name="Picture 5" descr="Два чел_один сидит_ВТС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" y="915988"/>
            <a:ext cx="281463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Freeform 6"/>
          <p:cNvSpPr>
            <a:spLocks/>
          </p:cNvSpPr>
          <p:nvPr/>
        </p:nvSpPr>
        <p:spPr bwMode="auto">
          <a:xfrm>
            <a:off x="212725" y="817563"/>
            <a:ext cx="3627438" cy="3549650"/>
          </a:xfrm>
          <a:custGeom>
            <a:avLst/>
            <a:gdLst>
              <a:gd name="T0" fmla="*/ 2147483647 w 2285"/>
              <a:gd name="T1" fmla="*/ 0 h 2236"/>
              <a:gd name="T2" fmla="*/ 2147483647 w 2285"/>
              <a:gd name="T3" fmla="*/ 2147483647 h 2236"/>
              <a:gd name="T4" fmla="*/ 2147483647 w 2285"/>
              <a:gd name="T5" fmla="*/ 2147483647 h 2236"/>
              <a:gd name="T6" fmla="*/ 2147483647 w 2285"/>
              <a:gd name="T7" fmla="*/ 2147483647 h 2236"/>
              <a:gd name="T8" fmla="*/ 2147483647 w 2285"/>
              <a:gd name="T9" fmla="*/ 2147483647 h 2236"/>
              <a:gd name="T10" fmla="*/ 2147483647 w 2285"/>
              <a:gd name="T11" fmla="*/ 2147483647 h 2236"/>
              <a:gd name="T12" fmla="*/ 2147483647 w 2285"/>
              <a:gd name="T13" fmla="*/ 2147483647 h 2236"/>
              <a:gd name="T14" fmla="*/ 2147483647 w 2285"/>
              <a:gd name="T15" fmla="*/ 2147483647 h 2236"/>
              <a:gd name="T16" fmla="*/ 2147483647 w 2285"/>
              <a:gd name="T17" fmla="*/ 2147483647 h 2236"/>
              <a:gd name="T18" fmla="*/ 2147483647 w 2285"/>
              <a:gd name="T19" fmla="*/ 2147483647 h 2236"/>
              <a:gd name="T20" fmla="*/ 2147483647 w 2285"/>
              <a:gd name="T21" fmla="*/ 2147483647 h 2236"/>
              <a:gd name="T22" fmla="*/ 2147483647 w 2285"/>
              <a:gd name="T23" fmla="*/ 2147483647 h 2236"/>
              <a:gd name="T24" fmla="*/ 2147483647 w 2285"/>
              <a:gd name="T25" fmla="*/ 2147483647 h 2236"/>
              <a:gd name="T26" fmla="*/ 2147483647 w 2285"/>
              <a:gd name="T27" fmla="*/ 2147483647 h 2236"/>
              <a:gd name="T28" fmla="*/ 2147483647 w 2285"/>
              <a:gd name="T29" fmla="*/ 2147483647 h 2236"/>
              <a:gd name="T30" fmla="*/ 2147483647 w 2285"/>
              <a:gd name="T31" fmla="*/ 2147483647 h 2236"/>
              <a:gd name="T32" fmla="*/ 2147483647 w 2285"/>
              <a:gd name="T33" fmla="*/ 2147483647 h 2236"/>
              <a:gd name="T34" fmla="*/ 2147483647 w 2285"/>
              <a:gd name="T35" fmla="*/ 2147483647 h 2236"/>
              <a:gd name="T36" fmla="*/ 2147483647 w 2285"/>
              <a:gd name="T37" fmla="*/ 2147483647 h 2236"/>
              <a:gd name="T38" fmla="*/ 2147483647 w 2285"/>
              <a:gd name="T39" fmla="*/ 2147483647 h 2236"/>
              <a:gd name="T40" fmla="*/ 2147483647 w 2285"/>
              <a:gd name="T41" fmla="*/ 2147483647 h 2236"/>
              <a:gd name="T42" fmla="*/ 2147483647 w 2285"/>
              <a:gd name="T43" fmla="*/ 2147483647 h 2236"/>
              <a:gd name="T44" fmla="*/ 2147483647 w 2285"/>
              <a:gd name="T45" fmla="*/ 2147483647 h 2236"/>
              <a:gd name="T46" fmla="*/ 2147483647 w 2285"/>
              <a:gd name="T47" fmla="*/ 2147483647 h 2236"/>
              <a:gd name="T48" fmla="*/ 2147483647 w 2285"/>
              <a:gd name="T49" fmla="*/ 2147483647 h 2236"/>
              <a:gd name="T50" fmla="*/ 2147483647 w 2285"/>
              <a:gd name="T51" fmla="*/ 2147483647 h 2236"/>
              <a:gd name="T52" fmla="*/ 2147483647 w 2285"/>
              <a:gd name="T53" fmla="*/ 2147483647 h 2236"/>
              <a:gd name="T54" fmla="*/ 2147483647 w 2285"/>
              <a:gd name="T55" fmla="*/ 2147483647 h 2236"/>
              <a:gd name="T56" fmla="*/ 2147483647 w 2285"/>
              <a:gd name="T57" fmla="*/ 2147483647 h 2236"/>
              <a:gd name="T58" fmla="*/ 2147483647 w 2285"/>
              <a:gd name="T59" fmla="*/ 2147483647 h 2236"/>
              <a:gd name="T60" fmla="*/ 2147483647 w 2285"/>
              <a:gd name="T61" fmla="*/ 2147483647 h 2236"/>
              <a:gd name="T62" fmla="*/ 2147483647 w 2285"/>
              <a:gd name="T63" fmla="*/ 2147483647 h 2236"/>
              <a:gd name="T64" fmla="*/ 2147483647 w 2285"/>
              <a:gd name="T65" fmla="*/ 2147483647 h 2236"/>
              <a:gd name="T66" fmla="*/ 2147483647 w 2285"/>
              <a:gd name="T67" fmla="*/ 2147483647 h 22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285"/>
              <a:gd name="T103" fmla="*/ 0 h 2236"/>
              <a:gd name="T104" fmla="*/ 2285 w 2285"/>
              <a:gd name="T105" fmla="*/ 2236 h 22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285" h="2236">
                <a:moveTo>
                  <a:pt x="297" y="0"/>
                </a:moveTo>
                <a:cubicBezTo>
                  <a:pt x="249" y="25"/>
                  <a:pt x="211" y="70"/>
                  <a:pt x="182" y="115"/>
                </a:cubicBezTo>
                <a:cubicBezTo>
                  <a:pt x="169" y="166"/>
                  <a:pt x="185" y="120"/>
                  <a:pt x="155" y="163"/>
                </a:cubicBezTo>
                <a:cubicBezTo>
                  <a:pt x="136" y="190"/>
                  <a:pt x="127" y="223"/>
                  <a:pt x="107" y="251"/>
                </a:cubicBezTo>
                <a:cubicBezTo>
                  <a:pt x="104" y="583"/>
                  <a:pt x="152" y="784"/>
                  <a:pt x="73" y="1050"/>
                </a:cubicBezTo>
                <a:cubicBezTo>
                  <a:pt x="52" y="1331"/>
                  <a:pt x="104" y="1606"/>
                  <a:pt x="12" y="1870"/>
                </a:cubicBezTo>
                <a:cubicBezTo>
                  <a:pt x="0" y="1981"/>
                  <a:pt x="22" y="2080"/>
                  <a:pt x="114" y="2148"/>
                </a:cubicBezTo>
                <a:cubicBezTo>
                  <a:pt x="136" y="2181"/>
                  <a:pt x="164" y="2191"/>
                  <a:pt x="202" y="2202"/>
                </a:cubicBezTo>
                <a:cubicBezTo>
                  <a:pt x="253" y="2236"/>
                  <a:pt x="227" y="2227"/>
                  <a:pt x="277" y="2236"/>
                </a:cubicBezTo>
                <a:cubicBezTo>
                  <a:pt x="657" y="2230"/>
                  <a:pt x="1036" y="2215"/>
                  <a:pt x="1415" y="2202"/>
                </a:cubicBezTo>
                <a:cubicBezTo>
                  <a:pt x="1442" y="2200"/>
                  <a:pt x="1469" y="2199"/>
                  <a:pt x="1496" y="2196"/>
                </a:cubicBezTo>
                <a:cubicBezTo>
                  <a:pt x="1510" y="2194"/>
                  <a:pt x="1632" y="2138"/>
                  <a:pt x="1646" y="2128"/>
                </a:cubicBezTo>
                <a:cubicBezTo>
                  <a:pt x="1668" y="2112"/>
                  <a:pt x="1696" y="2093"/>
                  <a:pt x="1720" y="2081"/>
                </a:cubicBezTo>
                <a:cubicBezTo>
                  <a:pt x="1733" y="2075"/>
                  <a:pt x="1761" y="2067"/>
                  <a:pt x="1761" y="2067"/>
                </a:cubicBezTo>
                <a:cubicBezTo>
                  <a:pt x="1768" y="2062"/>
                  <a:pt x="1774" y="2056"/>
                  <a:pt x="1781" y="2053"/>
                </a:cubicBezTo>
                <a:cubicBezTo>
                  <a:pt x="1789" y="2049"/>
                  <a:pt x="1800" y="2052"/>
                  <a:pt x="1808" y="2047"/>
                </a:cubicBezTo>
                <a:cubicBezTo>
                  <a:pt x="1823" y="2038"/>
                  <a:pt x="1861" y="2004"/>
                  <a:pt x="1876" y="1992"/>
                </a:cubicBezTo>
                <a:cubicBezTo>
                  <a:pt x="1878" y="1985"/>
                  <a:pt x="1878" y="1977"/>
                  <a:pt x="1883" y="1972"/>
                </a:cubicBezTo>
                <a:cubicBezTo>
                  <a:pt x="1894" y="1961"/>
                  <a:pt x="1923" y="1945"/>
                  <a:pt x="1923" y="1945"/>
                </a:cubicBezTo>
                <a:cubicBezTo>
                  <a:pt x="1950" y="1907"/>
                  <a:pt x="1963" y="1867"/>
                  <a:pt x="1978" y="1823"/>
                </a:cubicBezTo>
                <a:cubicBezTo>
                  <a:pt x="1983" y="1809"/>
                  <a:pt x="1987" y="1796"/>
                  <a:pt x="1991" y="1782"/>
                </a:cubicBezTo>
                <a:cubicBezTo>
                  <a:pt x="1993" y="1775"/>
                  <a:pt x="1998" y="1762"/>
                  <a:pt x="1998" y="1762"/>
                </a:cubicBezTo>
                <a:cubicBezTo>
                  <a:pt x="2009" y="1680"/>
                  <a:pt x="2021" y="1600"/>
                  <a:pt x="2032" y="1518"/>
                </a:cubicBezTo>
                <a:cubicBezTo>
                  <a:pt x="2037" y="1430"/>
                  <a:pt x="2030" y="1326"/>
                  <a:pt x="2052" y="1240"/>
                </a:cubicBezTo>
                <a:cubicBezTo>
                  <a:pt x="2057" y="1151"/>
                  <a:pt x="2061" y="1077"/>
                  <a:pt x="2093" y="996"/>
                </a:cubicBezTo>
                <a:cubicBezTo>
                  <a:pt x="2106" y="963"/>
                  <a:pt x="2107" y="931"/>
                  <a:pt x="2127" y="901"/>
                </a:cubicBezTo>
                <a:cubicBezTo>
                  <a:pt x="2141" y="854"/>
                  <a:pt x="2122" y="909"/>
                  <a:pt x="2147" y="861"/>
                </a:cubicBezTo>
                <a:cubicBezTo>
                  <a:pt x="2169" y="818"/>
                  <a:pt x="2165" y="782"/>
                  <a:pt x="2201" y="746"/>
                </a:cubicBezTo>
                <a:cubicBezTo>
                  <a:pt x="2213" y="710"/>
                  <a:pt x="2204" y="732"/>
                  <a:pt x="2235" y="685"/>
                </a:cubicBezTo>
                <a:cubicBezTo>
                  <a:pt x="2240" y="678"/>
                  <a:pt x="2249" y="664"/>
                  <a:pt x="2249" y="664"/>
                </a:cubicBezTo>
                <a:cubicBezTo>
                  <a:pt x="2251" y="654"/>
                  <a:pt x="2258" y="619"/>
                  <a:pt x="2262" y="617"/>
                </a:cubicBezTo>
                <a:cubicBezTo>
                  <a:pt x="2269" y="614"/>
                  <a:pt x="2276" y="621"/>
                  <a:pt x="2283" y="624"/>
                </a:cubicBezTo>
                <a:cubicBezTo>
                  <a:pt x="2285" y="625"/>
                  <a:pt x="2278" y="624"/>
                  <a:pt x="2276" y="624"/>
                </a:cubicBezTo>
                <a:lnTo>
                  <a:pt x="2224" y="65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7175" name="Picture 7" descr="АТС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3913" y="842963"/>
            <a:ext cx="27305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4925" y="6381750"/>
            <a:ext cx="37449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800">
                <a:latin typeface="Arial" pitchFamily="34" charset="0"/>
              </a:rPr>
              <a:t>Граница контролируемой зоны</a:t>
            </a: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V="1">
            <a:off x="6083300" y="2355850"/>
            <a:ext cx="576263" cy="503238"/>
          </a:xfrm>
          <a:prstGeom prst="line">
            <a:avLst/>
          </a:prstGeom>
          <a:noFill/>
          <a:ln w="76200" cmpd="tri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5399088" y="2859088"/>
            <a:ext cx="792162" cy="423862"/>
          </a:xfrm>
          <a:prstGeom prst="rect">
            <a:avLst/>
          </a:prstGeom>
          <a:noFill/>
          <a:ln w="57150" cmpd="thickThin">
            <a:solidFill>
              <a:srgbClr val="F9C86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>
                <a:latin typeface="Arial" pitchFamily="34" charset="0"/>
              </a:rPr>
              <a:t> </a:t>
            </a:r>
            <a:r>
              <a:rPr lang="ru-RU" sz="1800" b="1">
                <a:latin typeface="Arial" pitchFamily="34" charset="0"/>
              </a:rPr>
              <a:t>РЩ</a:t>
            </a:r>
          </a:p>
        </p:txBody>
      </p:sp>
      <p:sp>
        <p:nvSpPr>
          <p:cNvPr id="7179" name="Freeform 11"/>
          <p:cNvSpPr>
            <a:spLocks/>
          </p:cNvSpPr>
          <p:nvPr/>
        </p:nvSpPr>
        <p:spPr bwMode="auto">
          <a:xfrm>
            <a:off x="1617663" y="3668713"/>
            <a:ext cx="2089150" cy="1641475"/>
          </a:xfrm>
          <a:custGeom>
            <a:avLst/>
            <a:gdLst>
              <a:gd name="T0" fmla="*/ 2147483647 w 1316"/>
              <a:gd name="T1" fmla="*/ 0 h 1034"/>
              <a:gd name="T2" fmla="*/ 2147483647 w 1316"/>
              <a:gd name="T3" fmla="*/ 2147483647 h 1034"/>
              <a:gd name="T4" fmla="*/ 2147483647 w 1316"/>
              <a:gd name="T5" fmla="*/ 2147483647 h 1034"/>
              <a:gd name="T6" fmla="*/ 2147483647 w 1316"/>
              <a:gd name="T7" fmla="*/ 2147483647 h 1034"/>
              <a:gd name="T8" fmla="*/ 2147483647 w 1316"/>
              <a:gd name="T9" fmla="*/ 2147483647 h 1034"/>
              <a:gd name="T10" fmla="*/ 2147483647 w 1316"/>
              <a:gd name="T11" fmla="*/ 2147483647 h 1034"/>
              <a:gd name="T12" fmla="*/ 2147483647 w 1316"/>
              <a:gd name="T13" fmla="*/ 2147483647 h 1034"/>
              <a:gd name="T14" fmla="*/ 2147483647 w 1316"/>
              <a:gd name="T15" fmla="*/ 2147483647 h 1034"/>
              <a:gd name="T16" fmla="*/ 2147483647 w 1316"/>
              <a:gd name="T17" fmla="*/ 2147483647 h 1034"/>
              <a:gd name="T18" fmla="*/ 2147483647 w 1316"/>
              <a:gd name="T19" fmla="*/ 2147483647 h 1034"/>
              <a:gd name="T20" fmla="*/ 2147483647 w 1316"/>
              <a:gd name="T21" fmla="*/ 2147483647 h 1034"/>
              <a:gd name="T22" fmla="*/ 2147483647 w 1316"/>
              <a:gd name="T23" fmla="*/ 2147483647 h 1034"/>
              <a:gd name="T24" fmla="*/ 2147483647 w 1316"/>
              <a:gd name="T25" fmla="*/ 2147483647 h 1034"/>
              <a:gd name="T26" fmla="*/ 2147483647 w 1316"/>
              <a:gd name="T27" fmla="*/ 2147483647 h 1034"/>
              <a:gd name="T28" fmla="*/ 2147483647 w 1316"/>
              <a:gd name="T29" fmla="*/ 2147483647 h 1034"/>
              <a:gd name="T30" fmla="*/ 2147483647 w 1316"/>
              <a:gd name="T31" fmla="*/ 2147483647 h 1034"/>
              <a:gd name="T32" fmla="*/ 2147483647 w 1316"/>
              <a:gd name="T33" fmla="*/ 2147483647 h 1034"/>
              <a:gd name="T34" fmla="*/ 2147483647 w 1316"/>
              <a:gd name="T35" fmla="*/ 2147483647 h 1034"/>
              <a:gd name="T36" fmla="*/ 2147483647 w 1316"/>
              <a:gd name="T37" fmla="*/ 2147483647 h 103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16"/>
              <a:gd name="T58" fmla="*/ 0 h 1034"/>
              <a:gd name="T59" fmla="*/ 1316 w 1316"/>
              <a:gd name="T60" fmla="*/ 1034 h 103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16" h="1034">
                <a:moveTo>
                  <a:pt x="8" y="0"/>
                </a:moveTo>
                <a:cubicBezTo>
                  <a:pt x="13" y="119"/>
                  <a:pt x="0" y="251"/>
                  <a:pt x="56" y="359"/>
                </a:cubicBezTo>
                <a:cubicBezTo>
                  <a:pt x="70" y="386"/>
                  <a:pt x="72" y="414"/>
                  <a:pt x="90" y="440"/>
                </a:cubicBezTo>
                <a:cubicBezTo>
                  <a:pt x="96" y="462"/>
                  <a:pt x="124" y="501"/>
                  <a:pt x="124" y="501"/>
                </a:cubicBezTo>
                <a:cubicBezTo>
                  <a:pt x="133" y="533"/>
                  <a:pt x="137" y="557"/>
                  <a:pt x="171" y="569"/>
                </a:cubicBezTo>
                <a:cubicBezTo>
                  <a:pt x="187" y="591"/>
                  <a:pt x="195" y="608"/>
                  <a:pt x="218" y="623"/>
                </a:cubicBezTo>
                <a:cubicBezTo>
                  <a:pt x="225" y="645"/>
                  <a:pt x="245" y="662"/>
                  <a:pt x="252" y="684"/>
                </a:cubicBezTo>
                <a:cubicBezTo>
                  <a:pt x="262" y="714"/>
                  <a:pt x="288" y="773"/>
                  <a:pt x="313" y="793"/>
                </a:cubicBezTo>
                <a:cubicBezTo>
                  <a:pt x="319" y="798"/>
                  <a:pt x="328" y="796"/>
                  <a:pt x="334" y="800"/>
                </a:cubicBezTo>
                <a:cubicBezTo>
                  <a:pt x="355" y="812"/>
                  <a:pt x="374" y="827"/>
                  <a:pt x="395" y="840"/>
                </a:cubicBezTo>
                <a:cubicBezTo>
                  <a:pt x="407" y="881"/>
                  <a:pt x="391" y="844"/>
                  <a:pt x="422" y="874"/>
                </a:cubicBezTo>
                <a:cubicBezTo>
                  <a:pt x="447" y="898"/>
                  <a:pt x="460" y="929"/>
                  <a:pt x="489" y="949"/>
                </a:cubicBezTo>
                <a:cubicBezTo>
                  <a:pt x="534" y="1013"/>
                  <a:pt x="688" y="998"/>
                  <a:pt x="754" y="1003"/>
                </a:cubicBezTo>
                <a:cubicBezTo>
                  <a:pt x="796" y="1018"/>
                  <a:pt x="840" y="1012"/>
                  <a:pt x="883" y="1023"/>
                </a:cubicBezTo>
                <a:cubicBezTo>
                  <a:pt x="982" y="1020"/>
                  <a:pt x="1084" y="1034"/>
                  <a:pt x="1181" y="1010"/>
                </a:cubicBezTo>
                <a:cubicBezTo>
                  <a:pt x="1213" y="1002"/>
                  <a:pt x="1232" y="985"/>
                  <a:pt x="1262" y="976"/>
                </a:cubicBezTo>
                <a:cubicBezTo>
                  <a:pt x="1269" y="971"/>
                  <a:pt x="1275" y="966"/>
                  <a:pt x="1282" y="962"/>
                </a:cubicBezTo>
                <a:cubicBezTo>
                  <a:pt x="1289" y="959"/>
                  <a:pt x="1298" y="960"/>
                  <a:pt x="1303" y="955"/>
                </a:cubicBezTo>
                <a:cubicBezTo>
                  <a:pt x="1310" y="948"/>
                  <a:pt x="1309" y="935"/>
                  <a:pt x="1316" y="928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7180" name="Arc 12"/>
          <p:cNvSpPr>
            <a:spLocks/>
          </p:cNvSpPr>
          <p:nvPr/>
        </p:nvSpPr>
        <p:spPr bwMode="auto">
          <a:xfrm rot="10800000" flipH="1">
            <a:off x="1150938" y="1563688"/>
            <a:ext cx="3097212" cy="45370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>
            <a:solidFill>
              <a:srgbClr val="0000CC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pPr algn="ctr" defTabSz="912813"/>
            <a:r>
              <a:rPr lang="ru-RU" sz="1800">
                <a:latin typeface="Arial" pitchFamily="34" charset="0"/>
              </a:rPr>
              <a:t>           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724525" y="3357563"/>
            <a:ext cx="331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Двухпроводная телефонная линия</a:t>
            </a: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1763713" y="1508125"/>
            <a:ext cx="1512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Телефон</a:t>
            </a: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1627188" y="3651250"/>
            <a:ext cx="0" cy="1008063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1625600" y="4649788"/>
            <a:ext cx="230505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3887788" y="4554538"/>
            <a:ext cx="144462" cy="160337"/>
          </a:xfrm>
          <a:prstGeom prst="rect">
            <a:avLst/>
          </a:prstGeom>
          <a:solidFill>
            <a:srgbClr val="99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4030663" y="4630738"/>
            <a:ext cx="1512887" cy="0"/>
          </a:xfrm>
          <a:prstGeom prst="line">
            <a:avLst/>
          </a:prstGeom>
          <a:noFill/>
          <a:ln w="38100">
            <a:solidFill>
              <a:srgbClr val="6C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187450" y="-9525"/>
            <a:ext cx="745172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>
                <a:latin typeface="Arial" pitchFamily="34" charset="0"/>
              </a:rPr>
              <a:t>Установка в  соединительных линиях устройств защиты, отключающих ВТСС от линии </a:t>
            </a:r>
            <a:r>
              <a:rPr kumimoji="1" lang="ru-RU" sz="2000">
                <a:latin typeface="Arial" pitchFamily="34" charset="0"/>
              </a:rPr>
              <a:t> </a:t>
            </a:r>
            <a:endParaRPr kumimoji="1" lang="ru-RU" sz="2000" b="1">
              <a:latin typeface="Arial" pitchFamily="34" charset="0"/>
            </a:endParaRPr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V="1">
            <a:off x="1692275" y="1844675"/>
            <a:ext cx="719138" cy="10795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auto">
          <a:xfrm>
            <a:off x="1576388" y="4365625"/>
            <a:ext cx="115887" cy="142875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7190" name="Text Box 24"/>
          <p:cNvSpPr txBox="1">
            <a:spLocks noChangeArrowheads="1"/>
          </p:cNvSpPr>
          <p:nvPr/>
        </p:nvSpPr>
        <p:spPr bwMode="auto">
          <a:xfrm>
            <a:off x="-36513" y="5368925"/>
            <a:ext cx="1728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FF0909"/>
                </a:solidFill>
                <a:latin typeface="Arial" pitchFamily="34" charset="0"/>
              </a:rPr>
              <a:t>Устройство защиты «МП-8»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076825" y="3751263"/>
            <a:ext cx="4081463" cy="2587625"/>
            <a:chOff x="2925" y="2073"/>
            <a:chExt cx="2571" cy="1630"/>
          </a:xfrm>
        </p:grpSpPr>
        <p:graphicFrame>
          <p:nvGraphicFramePr>
            <p:cNvPr id="7170" name="Object 27"/>
            <p:cNvGraphicFramePr>
              <a:graphicFrameLocks noChangeAspect="1"/>
            </p:cNvGraphicFramePr>
            <p:nvPr/>
          </p:nvGraphicFramePr>
          <p:xfrm>
            <a:off x="2925" y="2073"/>
            <a:ext cx="2565" cy="1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6" name="Image" r:id="rId5" imgW="7136508" imgH="4533333" progId="">
                    <p:embed/>
                  </p:oleObj>
                </mc:Choice>
                <mc:Fallback>
                  <p:oleObj name="Image" r:id="rId5" imgW="7136508" imgH="4533333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073"/>
                          <a:ext cx="2565" cy="1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3" name="Text Box 28"/>
            <p:cNvSpPr txBox="1">
              <a:spLocks noChangeArrowheads="1"/>
            </p:cNvSpPr>
            <p:nvPr/>
          </p:nvSpPr>
          <p:spPr bwMode="auto">
            <a:xfrm>
              <a:off x="4604" y="3343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Магнитофон (диктофон)</a:t>
              </a:r>
            </a:p>
          </p:txBody>
        </p:sp>
        <p:sp>
          <p:nvSpPr>
            <p:cNvPr id="7204" name="Text Box 29"/>
            <p:cNvSpPr txBox="1">
              <a:spLocks noChangeArrowheads="1"/>
            </p:cNvSpPr>
            <p:nvPr/>
          </p:nvSpPr>
          <p:spPr bwMode="auto">
            <a:xfrm>
              <a:off x="4468" y="2255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Головные телефоны</a:t>
              </a:r>
            </a:p>
          </p:txBody>
        </p:sp>
        <p:sp>
          <p:nvSpPr>
            <p:cNvPr id="7205" name="Text Box 30"/>
            <p:cNvSpPr txBox="1">
              <a:spLocks noChangeArrowheads="1"/>
            </p:cNvSpPr>
            <p:nvPr/>
          </p:nvSpPr>
          <p:spPr bwMode="auto">
            <a:xfrm>
              <a:off x="3031" y="3430"/>
              <a:ext cx="4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УНЧ</a:t>
              </a:r>
            </a:p>
          </p:txBody>
        </p:sp>
      </p:grpSp>
      <p:sp>
        <p:nvSpPr>
          <p:cNvPr id="7192" name="Freeform 31"/>
          <p:cNvSpPr>
            <a:spLocks/>
          </p:cNvSpPr>
          <p:nvPr/>
        </p:nvSpPr>
        <p:spPr bwMode="auto">
          <a:xfrm>
            <a:off x="5076825" y="4622800"/>
            <a:ext cx="790575" cy="227013"/>
          </a:xfrm>
          <a:custGeom>
            <a:avLst/>
            <a:gdLst>
              <a:gd name="T0" fmla="*/ 0 w 498"/>
              <a:gd name="T1" fmla="*/ 2147483647 h 143"/>
              <a:gd name="T2" fmla="*/ 2147483647 w 498"/>
              <a:gd name="T3" fmla="*/ 2147483647 h 143"/>
              <a:gd name="T4" fmla="*/ 2147483647 w 498"/>
              <a:gd name="T5" fmla="*/ 2147483647 h 143"/>
              <a:gd name="T6" fmla="*/ 2147483647 w 498"/>
              <a:gd name="T7" fmla="*/ 2147483647 h 143"/>
              <a:gd name="T8" fmla="*/ 2147483647 w 498"/>
              <a:gd name="T9" fmla="*/ 2147483647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8"/>
              <a:gd name="T16" fmla="*/ 0 h 143"/>
              <a:gd name="T17" fmla="*/ 498 w 498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8" h="143">
                <a:moveTo>
                  <a:pt x="0" y="7"/>
                </a:moveTo>
                <a:cubicBezTo>
                  <a:pt x="45" y="3"/>
                  <a:pt x="91" y="0"/>
                  <a:pt x="136" y="7"/>
                </a:cubicBezTo>
                <a:cubicBezTo>
                  <a:pt x="181" y="14"/>
                  <a:pt x="234" y="37"/>
                  <a:pt x="272" y="52"/>
                </a:cubicBezTo>
                <a:cubicBezTo>
                  <a:pt x="310" y="67"/>
                  <a:pt x="324" y="83"/>
                  <a:pt x="362" y="98"/>
                </a:cubicBezTo>
                <a:cubicBezTo>
                  <a:pt x="400" y="113"/>
                  <a:pt x="449" y="128"/>
                  <a:pt x="498" y="143"/>
                </a:cubicBezTo>
              </a:path>
            </a:pathLst>
          </a:custGeom>
          <a:noFill/>
          <a:ln w="38100">
            <a:solidFill>
              <a:srgbClr val="B45A00"/>
            </a:solidFill>
            <a:round/>
            <a:headEnd type="none" w="sm" len="sm"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7193" name="Line 32"/>
          <p:cNvSpPr>
            <a:spLocks noChangeShapeType="1"/>
          </p:cNvSpPr>
          <p:nvPr/>
        </p:nvSpPr>
        <p:spPr bwMode="auto">
          <a:xfrm flipV="1">
            <a:off x="3959225" y="3292475"/>
            <a:ext cx="1655763" cy="136683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94" name="Text Box 33"/>
          <p:cNvSpPr txBox="1">
            <a:spLocks noChangeArrowheads="1"/>
          </p:cNvSpPr>
          <p:nvPr/>
        </p:nvSpPr>
        <p:spPr bwMode="auto">
          <a:xfrm>
            <a:off x="3348038" y="4979988"/>
            <a:ext cx="18002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>
                <a:latin typeface="Times New Roman" pitchFamily="18" charset="0"/>
              </a:rPr>
              <a:t>Телефонный аппарат от линии отключен</a:t>
            </a:r>
          </a:p>
        </p:txBody>
      </p:sp>
      <p:sp>
        <p:nvSpPr>
          <p:cNvPr id="7195" name="Text Box 34"/>
          <p:cNvSpPr txBox="1">
            <a:spLocks noChangeArrowheads="1"/>
          </p:cNvSpPr>
          <p:nvPr/>
        </p:nvSpPr>
        <p:spPr bwMode="auto">
          <a:xfrm>
            <a:off x="6516688" y="6381750"/>
            <a:ext cx="1920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Пункт контроля</a:t>
            </a:r>
          </a:p>
        </p:txBody>
      </p:sp>
      <p:sp>
        <p:nvSpPr>
          <p:cNvPr id="7196" name="Line 35"/>
          <p:cNvSpPr>
            <a:spLocks noChangeShapeType="1"/>
          </p:cNvSpPr>
          <p:nvPr/>
        </p:nvSpPr>
        <p:spPr bwMode="auto">
          <a:xfrm>
            <a:off x="1331913" y="6165850"/>
            <a:ext cx="431800" cy="28733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97" name="Text Box 37"/>
          <p:cNvSpPr txBox="1">
            <a:spLocks noChangeArrowheads="1"/>
          </p:cNvSpPr>
          <p:nvPr/>
        </p:nvSpPr>
        <p:spPr bwMode="auto">
          <a:xfrm>
            <a:off x="4716463" y="3990975"/>
            <a:ext cx="2160587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                   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7198" name="Line 38"/>
          <p:cNvSpPr>
            <a:spLocks noChangeShapeType="1"/>
          </p:cNvSpPr>
          <p:nvPr/>
        </p:nvSpPr>
        <p:spPr bwMode="auto">
          <a:xfrm>
            <a:off x="5321300" y="3538538"/>
            <a:ext cx="503238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7199" name="Picture 4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950" y="4221163"/>
            <a:ext cx="1295400" cy="1152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</p:pic>
      <p:sp>
        <p:nvSpPr>
          <p:cNvPr id="7200" name="Line 42"/>
          <p:cNvSpPr>
            <a:spLocks noChangeShapeType="1"/>
          </p:cNvSpPr>
          <p:nvPr/>
        </p:nvSpPr>
        <p:spPr bwMode="auto">
          <a:xfrm flipV="1">
            <a:off x="912813" y="4498975"/>
            <a:ext cx="649287" cy="2889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201" name="Line 43"/>
          <p:cNvSpPr>
            <a:spLocks noChangeShapeType="1"/>
          </p:cNvSpPr>
          <p:nvPr/>
        </p:nvSpPr>
        <p:spPr bwMode="auto">
          <a:xfrm>
            <a:off x="1538288" y="3213100"/>
            <a:ext cx="0" cy="1008063"/>
          </a:xfrm>
          <a:prstGeom prst="line">
            <a:avLst/>
          </a:prstGeom>
          <a:noFill/>
          <a:ln w="57150">
            <a:solidFill>
              <a:srgbClr val="FF0909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7202" name="Line 45"/>
          <p:cNvSpPr>
            <a:spLocks noChangeShapeType="1"/>
          </p:cNvSpPr>
          <p:nvPr/>
        </p:nvSpPr>
        <p:spPr bwMode="auto">
          <a:xfrm>
            <a:off x="1619250" y="4437063"/>
            <a:ext cx="1944688" cy="720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52"/>
          <p:cNvSpPr>
            <a:spLocks noChangeShapeType="1"/>
          </p:cNvSpPr>
          <p:nvPr/>
        </p:nvSpPr>
        <p:spPr bwMode="auto">
          <a:xfrm>
            <a:off x="7019925" y="45100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48131" name="Picture 53" descr="Чел_за говорящи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765175"/>
            <a:ext cx="27543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56"/>
          <p:cNvSpPr>
            <a:spLocks noChangeArrowheads="1"/>
          </p:cNvSpPr>
          <p:nvPr/>
        </p:nvSpPr>
        <p:spPr bwMode="auto">
          <a:xfrm>
            <a:off x="395288" y="5949950"/>
            <a:ext cx="57610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/>
              <a:t>Установка в  сети электропитания ВП </a:t>
            </a:r>
          </a:p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/>
              <a:t>фильтров нижних частот</a:t>
            </a:r>
            <a:endParaRPr kumimoji="1" lang="ru-RU" sz="2000" b="1">
              <a:latin typeface="Arial" pitchFamily="34" charset="0"/>
            </a:endParaRPr>
          </a:p>
        </p:txBody>
      </p:sp>
      <p:sp>
        <p:nvSpPr>
          <p:cNvPr id="48133" name="Line 58"/>
          <p:cNvSpPr>
            <a:spLocks noChangeShapeType="1"/>
          </p:cNvSpPr>
          <p:nvPr/>
        </p:nvSpPr>
        <p:spPr bwMode="auto">
          <a:xfrm>
            <a:off x="2289175" y="2205038"/>
            <a:ext cx="936625" cy="360362"/>
          </a:xfrm>
          <a:prstGeom prst="line">
            <a:avLst/>
          </a:prstGeom>
          <a:noFill/>
          <a:ln w="66675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34" name="Line 59"/>
          <p:cNvSpPr>
            <a:spLocks noChangeShapeType="1"/>
          </p:cNvSpPr>
          <p:nvPr/>
        </p:nvSpPr>
        <p:spPr bwMode="auto">
          <a:xfrm>
            <a:off x="3708400" y="2754313"/>
            <a:ext cx="1079500" cy="431800"/>
          </a:xfrm>
          <a:prstGeom prst="line">
            <a:avLst/>
          </a:prstGeom>
          <a:noFill/>
          <a:ln w="66675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35" name="Line 60"/>
          <p:cNvSpPr>
            <a:spLocks noChangeShapeType="1"/>
          </p:cNvSpPr>
          <p:nvPr/>
        </p:nvSpPr>
        <p:spPr bwMode="auto">
          <a:xfrm>
            <a:off x="3203575" y="2565400"/>
            <a:ext cx="576263" cy="215900"/>
          </a:xfrm>
          <a:prstGeom prst="line">
            <a:avLst/>
          </a:prstGeom>
          <a:noFill/>
          <a:ln w="66675" cmpd="dbl">
            <a:solidFill>
              <a:srgbClr val="F9C86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36" name="Rectangle 61"/>
          <p:cNvSpPr>
            <a:spLocks noChangeArrowheads="1"/>
          </p:cNvSpPr>
          <p:nvPr/>
        </p:nvSpPr>
        <p:spPr bwMode="auto">
          <a:xfrm>
            <a:off x="4725988" y="3113088"/>
            <a:ext cx="134937" cy="147637"/>
          </a:xfrm>
          <a:prstGeom prst="rect">
            <a:avLst/>
          </a:prstGeom>
          <a:solidFill>
            <a:srgbClr val="F9C86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8137" name="Text Box 62"/>
          <p:cNvSpPr txBox="1">
            <a:spLocks noChangeArrowheads="1"/>
          </p:cNvSpPr>
          <p:nvPr/>
        </p:nvSpPr>
        <p:spPr bwMode="auto">
          <a:xfrm>
            <a:off x="6692900" y="1784350"/>
            <a:ext cx="792163" cy="423863"/>
          </a:xfrm>
          <a:prstGeom prst="rect">
            <a:avLst/>
          </a:prstGeom>
          <a:noFill/>
          <a:ln w="57150" cmpd="thickThin">
            <a:solidFill>
              <a:srgbClr val="F9C86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>
                <a:latin typeface="Arial" pitchFamily="34" charset="0"/>
              </a:rPr>
              <a:t> </a:t>
            </a:r>
            <a:r>
              <a:rPr lang="ru-RU" sz="1800" b="1">
                <a:latin typeface="Arial" pitchFamily="34" charset="0"/>
              </a:rPr>
              <a:t>РЩ</a:t>
            </a:r>
          </a:p>
        </p:txBody>
      </p:sp>
      <p:sp>
        <p:nvSpPr>
          <p:cNvPr id="48138" name="table"/>
          <p:cNvSpPr>
            <a:spLocks noEditPoints="1" noChangeArrowheads="1"/>
          </p:cNvSpPr>
          <p:nvPr/>
        </p:nvSpPr>
        <p:spPr bwMode="auto">
          <a:xfrm>
            <a:off x="2124075" y="2062163"/>
            <a:ext cx="215900" cy="2079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4015 w 21600"/>
              <a:gd name="T13" fmla="*/ 4491 h 21600"/>
              <a:gd name="T14" fmla="*/ 17622 w 21600"/>
              <a:gd name="T15" fmla="*/ 171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7641" y="17591"/>
                </a:moveTo>
                <a:lnTo>
                  <a:pt x="18067" y="17165"/>
                </a:lnTo>
                <a:lnTo>
                  <a:pt x="18443" y="16689"/>
                </a:lnTo>
                <a:lnTo>
                  <a:pt x="18794" y="16162"/>
                </a:lnTo>
                <a:lnTo>
                  <a:pt x="19144" y="15661"/>
                </a:lnTo>
                <a:lnTo>
                  <a:pt x="19420" y="15135"/>
                </a:lnTo>
                <a:lnTo>
                  <a:pt x="19645" y="14584"/>
                </a:lnTo>
                <a:lnTo>
                  <a:pt x="19871" y="13982"/>
                </a:lnTo>
                <a:lnTo>
                  <a:pt x="20071" y="13406"/>
                </a:lnTo>
                <a:lnTo>
                  <a:pt x="20297" y="13456"/>
                </a:lnTo>
                <a:lnTo>
                  <a:pt x="20472" y="13456"/>
                </a:lnTo>
                <a:lnTo>
                  <a:pt x="20648" y="13406"/>
                </a:lnTo>
                <a:lnTo>
                  <a:pt x="20823" y="13331"/>
                </a:lnTo>
                <a:lnTo>
                  <a:pt x="20948" y="13206"/>
                </a:lnTo>
                <a:lnTo>
                  <a:pt x="21099" y="13080"/>
                </a:lnTo>
                <a:lnTo>
                  <a:pt x="21149" y="12905"/>
                </a:lnTo>
                <a:lnTo>
                  <a:pt x="21299" y="12704"/>
                </a:lnTo>
                <a:lnTo>
                  <a:pt x="21425" y="12253"/>
                </a:lnTo>
                <a:lnTo>
                  <a:pt x="21550" y="11727"/>
                </a:lnTo>
                <a:lnTo>
                  <a:pt x="21600" y="11276"/>
                </a:lnTo>
                <a:lnTo>
                  <a:pt x="21600" y="10800"/>
                </a:lnTo>
                <a:lnTo>
                  <a:pt x="21600" y="10324"/>
                </a:lnTo>
                <a:lnTo>
                  <a:pt x="21550" y="9823"/>
                </a:lnTo>
                <a:lnTo>
                  <a:pt x="21425" y="9347"/>
                </a:lnTo>
                <a:lnTo>
                  <a:pt x="21299" y="8896"/>
                </a:lnTo>
                <a:lnTo>
                  <a:pt x="21149" y="8695"/>
                </a:lnTo>
                <a:lnTo>
                  <a:pt x="21099" y="8520"/>
                </a:lnTo>
                <a:lnTo>
                  <a:pt x="20948" y="8344"/>
                </a:lnTo>
                <a:lnTo>
                  <a:pt x="20823" y="8269"/>
                </a:lnTo>
                <a:lnTo>
                  <a:pt x="20648" y="8169"/>
                </a:lnTo>
                <a:lnTo>
                  <a:pt x="20472" y="8144"/>
                </a:lnTo>
                <a:lnTo>
                  <a:pt x="20297" y="8144"/>
                </a:lnTo>
                <a:lnTo>
                  <a:pt x="20071" y="8169"/>
                </a:lnTo>
                <a:lnTo>
                  <a:pt x="19871" y="7618"/>
                </a:lnTo>
                <a:lnTo>
                  <a:pt x="19645" y="7016"/>
                </a:lnTo>
                <a:lnTo>
                  <a:pt x="19420" y="6490"/>
                </a:lnTo>
                <a:lnTo>
                  <a:pt x="19144" y="5939"/>
                </a:lnTo>
                <a:lnTo>
                  <a:pt x="18794" y="5438"/>
                </a:lnTo>
                <a:lnTo>
                  <a:pt x="18443" y="4961"/>
                </a:lnTo>
                <a:lnTo>
                  <a:pt x="18067" y="4460"/>
                </a:lnTo>
                <a:lnTo>
                  <a:pt x="17691" y="4034"/>
                </a:lnTo>
                <a:lnTo>
                  <a:pt x="17215" y="3608"/>
                </a:lnTo>
                <a:lnTo>
                  <a:pt x="16739" y="3232"/>
                </a:lnTo>
                <a:lnTo>
                  <a:pt x="16263" y="2832"/>
                </a:lnTo>
                <a:lnTo>
                  <a:pt x="15686" y="2506"/>
                </a:lnTo>
                <a:lnTo>
                  <a:pt x="15185" y="2205"/>
                </a:lnTo>
                <a:lnTo>
                  <a:pt x="14609" y="1929"/>
                </a:lnTo>
                <a:lnTo>
                  <a:pt x="14032" y="1704"/>
                </a:lnTo>
                <a:lnTo>
                  <a:pt x="13431" y="1503"/>
                </a:lnTo>
                <a:lnTo>
                  <a:pt x="13481" y="1278"/>
                </a:lnTo>
                <a:lnTo>
                  <a:pt x="13481" y="1103"/>
                </a:lnTo>
                <a:lnTo>
                  <a:pt x="13431" y="952"/>
                </a:lnTo>
                <a:lnTo>
                  <a:pt x="13356" y="777"/>
                </a:lnTo>
                <a:lnTo>
                  <a:pt x="13256" y="626"/>
                </a:lnTo>
                <a:lnTo>
                  <a:pt x="13080" y="526"/>
                </a:lnTo>
                <a:lnTo>
                  <a:pt x="12930" y="426"/>
                </a:lnTo>
                <a:lnTo>
                  <a:pt x="12704" y="301"/>
                </a:lnTo>
                <a:lnTo>
                  <a:pt x="12278" y="175"/>
                </a:lnTo>
                <a:lnTo>
                  <a:pt x="11802" y="25"/>
                </a:lnTo>
                <a:lnTo>
                  <a:pt x="11276" y="0"/>
                </a:lnTo>
                <a:lnTo>
                  <a:pt x="10825" y="0"/>
                </a:lnTo>
                <a:lnTo>
                  <a:pt x="10324" y="0"/>
                </a:lnTo>
                <a:lnTo>
                  <a:pt x="9848" y="25"/>
                </a:lnTo>
                <a:lnTo>
                  <a:pt x="9347" y="175"/>
                </a:lnTo>
                <a:lnTo>
                  <a:pt x="8921" y="301"/>
                </a:lnTo>
                <a:lnTo>
                  <a:pt x="8695" y="426"/>
                </a:lnTo>
                <a:lnTo>
                  <a:pt x="8545" y="526"/>
                </a:lnTo>
                <a:lnTo>
                  <a:pt x="8394" y="626"/>
                </a:lnTo>
                <a:lnTo>
                  <a:pt x="8269" y="777"/>
                </a:lnTo>
                <a:lnTo>
                  <a:pt x="8169" y="952"/>
                </a:lnTo>
                <a:lnTo>
                  <a:pt x="8144" y="1103"/>
                </a:lnTo>
                <a:lnTo>
                  <a:pt x="8144" y="1278"/>
                </a:lnTo>
                <a:lnTo>
                  <a:pt x="8219" y="1503"/>
                </a:lnTo>
                <a:lnTo>
                  <a:pt x="7618" y="1704"/>
                </a:lnTo>
                <a:lnTo>
                  <a:pt x="7066" y="1929"/>
                </a:lnTo>
                <a:lnTo>
                  <a:pt x="6490" y="2205"/>
                </a:lnTo>
                <a:lnTo>
                  <a:pt x="5939" y="2456"/>
                </a:lnTo>
                <a:lnTo>
                  <a:pt x="5438" y="2781"/>
                </a:lnTo>
                <a:lnTo>
                  <a:pt x="4961" y="3132"/>
                </a:lnTo>
                <a:lnTo>
                  <a:pt x="4485" y="3533"/>
                </a:lnTo>
                <a:lnTo>
                  <a:pt x="4059" y="3959"/>
                </a:lnTo>
                <a:lnTo>
                  <a:pt x="3633" y="4385"/>
                </a:lnTo>
                <a:lnTo>
                  <a:pt x="3232" y="4861"/>
                </a:lnTo>
                <a:lnTo>
                  <a:pt x="2857" y="5387"/>
                </a:lnTo>
                <a:lnTo>
                  <a:pt x="2506" y="5889"/>
                </a:lnTo>
                <a:lnTo>
                  <a:pt x="2205" y="6465"/>
                </a:lnTo>
                <a:lnTo>
                  <a:pt x="1955" y="7016"/>
                </a:lnTo>
                <a:lnTo>
                  <a:pt x="1729" y="7568"/>
                </a:lnTo>
                <a:lnTo>
                  <a:pt x="1529" y="8169"/>
                </a:lnTo>
                <a:lnTo>
                  <a:pt x="1303" y="8144"/>
                </a:lnTo>
                <a:lnTo>
                  <a:pt x="1128" y="8144"/>
                </a:lnTo>
                <a:lnTo>
                  <a:pt x="977" y="8169"/>
                </a:lnTo>
                <a:lnTo>
                  <a:pt x="802" y="8269"/>
                </a:lnTo>
                <a:lnTo>
                  <a:pt x="652" y="8344"/>
                </a:lnTo>
                <a:lnTo>
                  <a:pt x="526" y="8520"/>
                </a:lnTo>
                <a:lnTo>
                  <a:pt x="451" y="8695"/>
                </a:lnTo>
                <a:lnTo>
                  <a:pt x="326" y="8896"/>
                </a:lnTo>
                <a:lnTo>
                  <a:pt x="200" y="9347"/>
                </a:lnTo>
                <a:lnTo>
                  <a:pt x="50" y="9823"/>
                </a:lnTo>
                <a:lnTo>
                  <a:pt x="0" y="10324"/>
                </a:lnTo>
                <a:lnTo>
                  <a:pt x="0" y="10800"/>
                </a:lnTo>
                <a:lnTo>
                  <a:pt x="0" y="11276"/>
                </a:lnTo>
                <a:lnTo>
                  <a:pt x="50" y="11727"/>
                </a:lnTo>
                <a:lnTo>
                  <a:pt x="200" y="12253"/>
                </a:lnTo>
                <a:lnTo>
                  <a:pt x="326" y="12704"/>
                </a:lnTo>
                <a:lnTo>
                  <a:pt x="451" y="12905"/>
                </a:lnTo>
                <a:lnTo>
                  <a:pt x="526" y="13080"/>
                </a:lnTo>
                <a:lnTo>
                  <a:pt x="652" y="13206"/>
                </a:lnTo>
                <a:lnTo>
                  <a:pt x="802" y="13331"/>
                </a:lnTo>
                <a:lnTo>
                  <a:pt x="977" y="13406"/>
                </a:lnTo>
                <a:lnTo>
                  <a:pt x="1128" y="13456"/>
                </a:lnTo>
                <a:lnTo>
                  <a:pt x="1303" y="13456"/>
                </a:lnTo>
                <a:lnTo>
                  <a:pt x="1529" y="13406"/>
                </a:lnTo>
                <a:lnTo>
                  <a:pt x="1729" y="13982"/>
                </a:lnTo>
                <a:lnTo>
                  <a:pt x="1955" y="14584"/>
                </a:lnTo>
                <a:lnTo>
                  <a:pt x="2255" y="15135"/>
                </a:lnTo>
                <a:lnTo>
                  <a:pt x="2556" y="15736"/>
                </a:lnTo>
                <a:lnTo>
                  <a:pt x="2907" y="16263"/>
                </a:lnTo>
                <a:lnTo>
                  <a:pt x="3283" y="16764"/>
                </a:lnTo>
                <a:lnTo>
                  <a:pt x="3684" y="17240"/>
                </a:lnTo>
                <a:lnTo>
                  <a:pt x="4110" y="17741"/>
                </a:lnTo>
                <a:lnTo>
                  <a:pt x="4535" y="18117"/>
                </a:lnTo>
                <a:lnTo>
                  <a:pt x="5012" y="18493"/>
                </a:lnTo>
                <a:lnTo>
                  <a:pt x="5463" y="18844"/>
                </a:lnTo>
                <a:lnTo>
                  <a:pt x="5989" y="19144"/>
                </a:lnTo>
                <a:lnTo>
                  <a:pt x="6490" y="19420"/>
                </a:lnTo>
                <a:lnTo>
                  <a:pt x="7066" y="19645"/>
                </a:lnTo>
                <a:lnTo>
                  <a:pt x="7618" y="19921"/>
                </a:lnTo>
                <a:lnTo>
                  <a:pt x="8219" y="20071"/>
                </a:lnTo>
                <a:lnTo>
                  <a:pt x="8144" y="20297"/>
                </a:lnTo>
                <a:lnTo>
                  <a:pt x="8144" y="20472"/>
                </a:lnTo>
                <a:lnTo>
                  <a:pt x="8169" y="20648"/>
                </a:lnTo>
                <a:lnTo>
                  <a:pt x="8269" y="20823"/>
                </a:lnTo>
                <a:lnTo>
                  <a:pt x="8394" y="20948"/>
                </a:lnTo>
                <a:lnTo>
                  <a:pt x="8545" y="21074"/>
                </a:lnTo>
                <a:lnTo>
                  <a:pt x="8695" y="21149"/>
                </a:lnTo>
                <a:lnTo>
                  <a:pt x="8921" y="21299"/>
                </a:lnTo>
                <a:lnTo>
                  <a:pt x="9347" y="21425"/>
                </a:lnTo>
                <a:lnTo>
                  <a:pt x="9848" y="21550"/>
                </a:lnTo>
                <a:lnTo>
                  <a:pt x="10324" y="21600"/>
                </a:lnTo>
                <a:lnTo>
                  <a:pt x="10825" y="21600"/>
                </a:lnTo>
                <a:lnTo>
                  <a:pt x="11276" y="21600"/>
                </a:lnTo>
                <a:lnTo>
                  <a:pt x="11802" y="21550"/>
                </a:lnTo>
                <a:lnTo>
                  <a:pt x="12278" y="21425"/>
                </a:lnTo>
                <a:lnTo>
                  <a:pt x="12704" y="21299"/>
                </a:lnTo>
                <a:lnTo>
                  <a:pt x="12930" y="21149"/>
                </a:lnTo>
                <a:lnTo>
                  <a:pt x="13080" y="21074"/>
                </a:lnTo>
                <a:lnTo>
                  <a:pt x="13256" y="20948"/>
                </a:lnTo>
                <a:lnTo>
                  <a:pt x="13356" y="20823"/>
                </a:lnTo>
                <a:lnTo>
                  <a:pt x="13431" y="20648"/>
                </a:lnTo>
                <a:lnTo>
                  <a:pt x="13481" y="20472"/>
                </a:lnTo>
                <a:lnTo>
                  <a:pt x="13481" y="20297"/>
                </a:lnTo>
                <a:lnTo>
                  <a:pt x="13431" y="20071"/>
                </a:lnTo>
                <a:lnTo>
                  <a:pt x="14032" y="19871"/>
                </a:lnTo>
                <a:lnTo>
                  <a:pt x="14609" y="19645"/>
                </a:lnTo>
                <a:lnTo>
                  <a:pt x="15135" y="19395"/>
                </a:lnTo>
                <a:lnTo>
                  <a:pt x="15686" y="19094"/>
                </a:lnTo>
                <a:lnTo>
                  <a:pt x="16213" y="18768"/>
                </a:lnTo>
                <a:lnTo>
                  <a:pt x="16739" y="18393"/>
                </a:lnTo>
                <a:lnTo>
                  <a:pt x="17165" y="18017"/>
                </a:lnTo>
                <a:lnTo>
                  <a:pt x="17641" y="17591"/>
                </a:lnTo>
                <a:close/>
              </a:path>
              <a:path w="21600" h="21600" extrusionOk="0">
                <a:moveTo>
                  <a:pt x="13431" y="1503"/>
                </a:moveTo>
                <a:lnTo>
                  <a:pt x="13080" y="1428"/>
                </a:lnTo>
                <a:lnTo>
                  <a:pt x="12780" y="1378"/>
                </a:lnTo>
                <a:lnTo>
                  <a:pt x="12479" y="1278"/>
                </a:lnTo>
                <a:lnTo>
                  <a:pt x="12128" y="1253"/>
                </a:lnTo>
                <a:lnTo>
                  <a:pt x="11802" y="1203"/>
                </a:lnTo>
                <a:lnTo>
                  <a:pt x="11477" y="1203"/>
                </a:lnTo>
                <a:lnTo>
                  <a:pt x="11151" y="1153"/>
                </a:lnTo>
                <a:lnTo>
                  <a:pt x="10825" y="1153"/>
                </a:lnTo>
                <a:lnTo>
                  <a:pt x="10449" y="1153"/>
                </a:lnTo>
                <a:lnTo>
                  <a:pt x="10174" y="1203"/>
                </a:lnTo>
                <a:lnTo>
                  <a:pt x="9798" y="1203"/>
                </a:lnTo>
                <a:lnTo>
                  <a:pt x="9472" y="1253"/>
                </a:lnTo>
                <a:lnTo>
                  <a:pt x="9171" y="1278"/>
                </a:lnTo>
                <a:lnTo>
                  <a:pt x="8820" y="1378"/>
                </a:lnTo>
                <a:lnTo>
                  <a:pt x="8545" y="1428"/>
                </a:lnTo>
                <a:lnTo>
                  <a:pt x="8219" y="1503"/>
                </a:lnTo>
                <a:moveTo>
                  <a:pt x="1529" y="8169"/>
                </a:moveTo>
                <a:lnTo>
                  <a:pt x="1453" y="8520"/>
                </a:lnTo>
                <a:lnTo>
                  <a:pt x="1403" y="8820"/>
                </a:lnTo>
                <a:lnTo>
                  <a:pt x="1303" y="9121"/>
                </a:lnTo>
                <a:lnTo>
                  <a:pt x="1253" y="9447"/>
                </a:lnTo>
                <a:lnTo>
                  <a:pt x="1228" y="9823"/>
                </a:lnTo>
                <a:lnTo>
                  <a:pt x="1228" y="10098"/>
                </a:lnTo>
                <a:lnTo>
                  <a:pt x="1178" y="10449"/>
                </a:lnTo>
                <a:lnTo>
                  <a:pt x="1178" y="10800"/>
                </a:lnTo>
                <a:lnTo>
                  <a:pt x="1178" y="11126"/>
                </a:lnTo>
                <a:lnTo>
                  <a:pt x="1228" y="11502"/>
                </a:lnTo>
                <a:lnTo>
                  <a:pt x="1228" y="11777"/>
                </a:lnTo>
                <a:lnTo>
                  <a:pt x="1253" y="12128"/>
                </a:lnTo>
                <a:lnTo>
                  <a:pt x="1303" y="12429"/>
                </a:lnTo>
                <a:lnTo>
                  <a:pt x="1403" y="12755"/>
                </a:lnTo>
                <a:lnTo>
                  <a:pt x="1453" y="13080"/>
                </a:lnTo>
                <a:lnTo>
                  <a:pt x="1529" y="13406"/>
                </a:lnTo>
                <a:moveTo>
                  <a:pt x="13431" y="20071"/>
                </a:moveTo>
                <a:lnTo>
                  <a:pt x="13080" y="20172"/>
                </a:lnTo>
                <a:lnTo>
                  <a:pt x="12780" y="20222"/>
                </a:lnTo>
                <a:lnTo>
                  <a:pt x="12479" y="20297"/>
                </a:lnTo>
                <a:lnTo>
                  <a:pt x="12128" y="20347"/>
                </a:lnTo>
                <a:lnTo>
                  <a:pt x="11802" y="20397"/>
                </a:lnTo>
                <a:lnTo>
                  <a:pt x="11477" y="20397"/>
                </a:lnTo>
                <a:lnTo>
                  <a:pt x="11151" y="20447"/>
                </a:lnTo>
                <a:lnTo>
                  <a:pt x="10825" y="20447"/>
                </a:lnTo>
                <a:lnTo>
                  <a:pt x="10449" y="20447"/>
                </a:lnTo>
                <a:lnTo>
                  <a:pt x="10174" y="20397"/>
                </a:lnTo>
                <a:lnTo>
                  <a:pt x="9798" y="20397"/>
                </a:lnTo>
                <a:lnTo>
                  <a:pt x="9472" y="20347"/>
                </a:lnTo>
                <a:lnTo>
                  <a:pt x="9171" y="20297"/>
                </a:lnTo>
                <a:lnTo>
                  <a:pt x="8820" y="20222"/>
                </a:lnTo>
                <a:lnTo>
                  <a:pt x="8545" y="20172"/>
                </a:lnTo>
                <a:lnTo>
                  <a:pt x="8219" y="20071"/>
                </a:lnTo>
                <a:moveTo>
                  <a:pt x="20071" y="13406"/>
                </a:moveTo>
                <a:lnTo>
                  <a:pt x="20172" y="13080"/>
                </a:lnTo>
                <a:lnTo>
                  <a:pt x="20222" y="12755"/>
                </a:lnTo>
                <a:lnTo>
                  <a:pt x="20297" y="12429"/>
                </a:lnTo>
                <a:lnTo>
                  <a:pt x="20347" y="12128"/>
                </a:lnTo>
                <a:lnTo>
                  <a:pt x="20397" y="11777"/>
                </a:lnTo>
                <a:lnTo>
                  <a:pt x="20447" y="11502"/>
                </a:lnTo>
                <a:lnTo>
                  <a:pt x="20447" y="11126"/>
                </a:lnTo>
                <a:lnTo>
                  <a:pt x="20447" y="10800"/>
                </a:lnTo>
                <a:lnTo>
                  <a:pt x="20447" y="10449"/>
                </a:lnTo>
                <a:lnTo>
                  <a:pt x="20447" y="10098"/>
                </a:lnTo>
                <a:lnTo>
                  <a:pt x="20397" y="9823"/>
                </a:lnTo>
                <a:lnTo>
                  <a:pt x="20347" y="9447"/>
                </a:lnTo>
                <a:lnTo>
                  <a:pt x="20297" y="9121"/>
                </a:lnTo>
                <a:lnTo>
                  <a:pt x="20222" y="8820"/>
                </a:lnTo>
                <a:lnTo>
                  <a:pt x="20172" y="8520"/>
                </a:lnTo>
                <a:lnTo>
                  <a:pt x="20071" y="8169"/>
                </a:lnTo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8139" name="Text Box 65"/>
          <p:cNvSpPr txBox="1">
            <a:spLocks noChangeArrowheads="1"/>
          </p:cNvSpPr>
          <p:nvPr/>
        </p:nvSpPr>
        <p:spPr bwMode="auto">
          <a:xfrm>
            <a:off x="2051050" y="1785938"/>
            <a:ext cx="715963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 sz="1200" b="1">
                <a:latin typeface="Arial" pitchFamily="34" charset="0"/>
                <a:sym typeface="Symbol" pitchFamily="18" charset="2"/>
              </a:rPr>
              <a:t> 220 В</a:t>
            </a:r>
          </a:p>
        </p:txBody>
      </p:sp>
      <p:sp>
        <p:nvSpPr>
          <p:cNvPr id="48140" name="Text Box 66"/>
          <p:cNvSpPr txBox="1">
            <a:spLocks noChangeArrowheads="1"/>
          </p:cNvSpPr>
          <p:nvPr/>
        </p:nvSpPr>
        <p:spPr bwMode="auto">
          <a:xfrm>
            <a:off x="5940425" y="2584450"/>
            <a:ext cx="2159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Times New Roman" pitchFamily="18" charset="0"/>
              </a:rPr>
              <a:t>Линия электропитания  220 В, 50 Гц</a:t>
            </a:r>
          </a:p>
        </p:txBody>
      </p:sp>
      <p:sp>
        <p:nvSpPr>
          <p:cNvPr id="48141" name="Line 67"/>
          <p:cNvSpPr>
            <a:spLocks noChangeShapeType="1"/>
          </p:cNvSpPr>
          <p:nvPr/>
        </p:nvSpPr>
        <p:spPr bwMode="auto">
          <a:xfrm>
            <a:off x="5580063" y="2781300"/>
            <a:ext cx="431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42" name="Rectangle 70"/>
          <p:cNvSpPr>
            <a:spLocks noChangeArrowheads="1"/>
          </p:cNvSpPr>
          <p:nvPr/>
        </p:nvSpPr>
        <p:spPr bwMode="auto">
          <a:xfrm>
            <a:off x="2608263" y="2262188"/>
            <a:ext cx="134937" cy="147637"/>
          </a:xfrm>
          <a:prstGeom prst="rect">
            <a:avLst/>
          </a:prstGeom>
          <a:solidFill>
            <a:srgbClr val="A437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8143" name="Rectangle 73"/>
          <p:cNvSpPr>
            <a:spLocks noChangeArrowheads="1"/>
          </p:cNvSpPr>
          <p:nvPr/>
        </p:nvSpPr>
        <p:spPr bwMode="auto">
          <a:xfrm>
            <a:off x="971550" y="171450"/>
            <a:ext cx="4032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400" b="1">
                <a:latin typeface="Times New Roman" pitchFamily="18" charset="0"/>
              </a:rPr>
              <a:t>Скрытно установленная сетевая закладка</a:t>
            </a:r>
          </a:p>
        </p:txBody>
      </p:sp>
      <p:sp>
        <p:nvSpPr>
          <p:cNvPr id="48144" name="Line 76"/>
          <p:cNvSpPr>
            <a:spLocks noChangeShapeType="1"/>
          </p:cNvSpPr>
          <p:nvPr/>
        </p:nvSpPr>
        <p:spPr bwMode="auto">
          <a:xfrm flipV="1">
            <a:off x="4932363" y="2238375"/>
            <a:ext cx="1152525" cy="720725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8145" name="Line 77"/>
          <p:cNvSpPr>
            <a:spLocks noChangeShapeType="1"/>
          </p:cNvSpPr>
          <p:nvPr/>
        </p:nvSpPr>
        <p:spPr bwMode="auto">
          <a:xfrm flipV="1">
            <a:off x="3171825" y="3236913"/>
            <a:ext cx="1152525" cy="720725"/>
          </a:xfrm>
          <a:prstGeom prst="line">
            <a:avLst/>
          </a:prstGeom>
          <a:noFill/>
          <a:ln w="19050">
            <a:solidFill>
              <a:srgbClr val="FF3300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46" name="Rectangle 79"/>
          <p:cNvSpPr>
            <a:spLocks noChangeArrowheads="1"/>
          </p:cNvSpPr>
          <p:nvPr/>
        </p:nvSpPr>
        <p:spPr bwMode="auto">
          <a:xfrm>
            <a:off x="4067175" y="2276475"/>
            <a:ext cx="17287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Times New Roman" pitchFamily="18" charset="0"/>
              </a:rPr>
              <a:t>Высокочастотный сигнал</a:t>
            </a:r>
          </a:p>
        </p:txBody>
      </p:sp>
      <p:sp>
        <p:nvSpPr>
          <p:cNvPr id="48147" name="Text Box 82"/>
          <p:cNvSpPr txBox="1">
            <a:spLocks noChangeArrowheads="1"/>
          </p:cNvSpPr>
          <p:nvPr/>
        </p:nvSpPr>
        <p:spPr bwMode="auto">
          <a:xfrm>
            <a:off x="34925" y="4143375"/>
            <a:ext cx="14763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sz="1600">
                <a:latin typeface="Arial" pitchFamily="34" charset="0"/>
              </a:rPr>
              <a:t>Выделенное помещение</a:t>
            </a:r>
          </a:p>
        </p:txBody>
      </p:sp>
      <p:pic>
        <p:nvPicPr>
          <p:cNvPr id="48148" name="Picture 83" descr="Сетевая З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013" y="549275"/>
            <a:ext cx="28321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49" name="Line 86"/>
          <p:cNvSpPr>
            <a:spLocks noChangeShapeType="1"/>
          </p:cNvSpPr>
          <p:nvPr/>
        </p:nvSpPr>
        <p:spPr bwMode="auto">
          <a:xfrm>
            <a:off x="2771775" y="2233613"/>
            <a:ext cx="576263" cy="21590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3043238" y="3214688"/>
            <a:ext cx="5921375" cy="2519362"/>
            <a:chOff x="1917" y="2025"/>
            <a:chExt cx="3730" cy="1587"/>
          </a:xfrm>
        </p:grpSpPr>
        <p:grpSp>
          <p:nvGrpSpPr>
            <p:cNvPr id="3" name="Group 87"/>
            <p:cNvGrpSpPr>
              <a:grpSpLocks/>
            </p:cNvGrpSpPr>
            <p:nvPr/>
          </p:nvGrpSpPr>
          <p:grpSpPr bwMode="auto">
            <a:xfrm>
              <a:off x="1917" y="2025"/>
              <a:ext cx="3730" cy="1587"/>
              <a:chOff x="1917" y="2025"/>
              <a:chExt cx="3730" cy="1587"/>
            </a:xfrm>
          </p:grpSpPr>
          <p:pic>
            <p:nvPicPr>
              <p:cNvPr id="48171" name="Picture 44" descr="ПРМ ЗУ 220 В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99" y="2025"/>
                <a:ext cx="2086" cy="13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172" name="Text Box 45"/>
              <p:cNvSpPr txBox="1">
                <a:spLocks noChangeArrowheads="1"/>
              </p:cNvSpPr>
              <p:nvPr/>
            </p:nvSpPr>
            <p:spPr bwMode="auto">
              <a:xfrm>
                <a:off x="3062" y="3400"/>
                <a:ext cx="121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600" b="1">
                    <a:latin typeface="Times New Roman" pitchFamily="18" charset="0"/>
                  </a:rPr>
                  <a:t>Пункт контроля</a:t>
                </a:r>
              </a:p>
            </p:txBody>
          </p:sp>
          <p:sp>
            <p:nvSpPr>
              <p:cNvPr id="48173" name="Text Box 46"/>
              <p:cNvSpPr txBox="1">
                <a:spLocks noChangeArrowheads="1"/>
              </p:cNvSpPr>
              <p:nvPr/>
            </p:nvSpPr>
            <p:spPr bwMode="auto">
              <a:xfrm>
                <a:off x="4755" y="2977"/>
                <a:ext cx="89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Магнитофон (диктофон)</a:t>
                </a:r>
              </a:p>
            </p:txBody>
          </p:sp>
          <p:sp>
            <p:nvSpPr>
              <p:cNvPr id="48174" name="Text Box 47"/>
              <p:cNvSpPr txBox="1">
                <a:spLocks noChangeArrowheads="1"/>
              </p:cNvSpPr>
              <p:nvPr/>
            </p:nvSpPr>
            <p:spPr bwMode="auto">
              <a:xfrm>
                <a:off x="1917" y="3180"/>
                <a:ext cx="710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Приемное устройство</a:t>
                </a:r>
              </a:p>
            </p:txBody>
          </p:sp>
          <p:sp>
            <p:nvSpPr>
              <p:cNvPr id="48175" name="Line 48"/>
              <p:cNvSpPr>
                <a:spLocks noChangeShapeType="1"/>
              </p:cNvSpPr>
              <p:nvPr/>
            </p:nvSpPr>
            <p:spPr bwMode="auto">
              <a:xfrm flipH="1">
                <a:off x="2744" y="3068"/>
                <a:ext cx="363" cy="272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176" name="Text Box 50"/>
              <p:cNvSpPr txBox="1">
                <a:spLocks noChangeArrowheads="1"/>
              </p:cNvSpPr>
              <p:nvPr/>
            </p:nvSpPr>
            <p:spPr bwMode="auto">
              <a:xfrm>
                <a:off x="4014" y="2115"/>
                <a:ext cx="95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Головные телефоны</a:t>
                </a:r>
              </a:p>
            </p:txBody>
          </p:sp>
          <p:sp>
            <p:nvSpPr>
              <p:cNvPr id="48177" name="Line 51"/>
              <p:cNvSpPr>
                <a:spLocks noChangeShapeType="1"/>
              </p:cNvSpPr>
              <p:nvPr/>
            </p:nvSpPr>
            <p:spPr bwMode="auto">
              <a:xfrm>
                <a:off x="3969" y="2223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8178" name="Line 81"/>
              <p:cNvSpPr>
                <a:spLocks noChangeShapeType="1"/>
              </p:cNvSpPr>
              <p:nvPr/>
            </p:nvSpPr>
            <p:spPr bwMode="auto">
              <a:xfrm>
                <a:off x="4162" y="3119"/>
                <a:ext cx="63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48170" name="Line 49"/>
            <p:cNvSpPr>
              <a:spLocks noChangeShapeType="1"/>
            </p:cNvSpPr>
            <p:nvPr/>
          </p:nvSpPr>
          <p:spPr bwMode="auto">
            <a:xfrm>
              <a:off x="2605" y="3340"/>
              <a:ext cx="1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48151" name="Freeform 78"/>
          <p:cNvSpPr>
            <a:spLocks/>
          </p:cNvSpPr>
          <p:nvPr/>
        </p:nvSpPr>
        <p:spPr bwMode="auto">
          <a:xfrm>
            <a:off x="3995738" y="3790950"/>
            <a:ext cx="1081087" cy="287338"/>
          </a:xfrm>
          <a:custGeom>
            <a:avLst/>
            <a:gdLst>
              <a:gd name="T0" fmla="*/ 0 w 681"/>
              <a:gd name="T1" fmla="*/ 0 h 181"/>
              <a:gd name="T2" fmla="*/ 2147483647 w 681"/>
              <a:gd name="T3" fmla="*/ 2147483647 h 181"/>
              <a:gd name="T4" fmla="*/ 2147483647 w 681"/>
              <a:gd name="T5" fmla="*/ 2147483647 h 181"/>
              <a:gd name="T6" fmla="*/ 2147483647 w 681"/>
              <a:gd name="T7" fmla="*/ 2147483647 h 181"/>
              <a:gd name="T8" fmla="*/ 0 60000 65536"/>
              <a:gd name="T9" fmla="*/ 0 60000 65536"/>
              <a:gd name="T10" fmla="*/ 0 60000 65536"/>
              <a:gd name="T11" fmla="*/ 0 60000 65536"/>
              <a:gd name="T12" fmla="*/ 0 w 681"/>
              <a:gd name="T13" fmla="*/ 0 h 181"/>
              <a:gd name="T14" fmla="*/ 681 w 681"/>
              <a:gd name="T15" fmla="*/ 181 h 1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1" h="181">
                <a:moveTo>
                  <a:pt x="0" y="0"/>
                </a:moveTo>
                <a:cubicBezTo>
                  <a:pt x="23" y="15"/>
                  <a:pt x="46" y="30"/>
                  <a:pt x="91" y="45"/>
                </a:cubicBezTo>
                <a:cubicBezTo>
                  <a:pt x="136" y="60"/>
                  <a:pt x="175" y="67"/>
                  <a:pt x="273" y="90"/>
                </a:cubicBezTo>
                <a:cubicBezTo>
                  <a:pt x="371" y="113"/>
                  <a:pt x="613" y="166"/>
                  <a:pt x="681" y="181"/>
                </a:cubicBezTo>
              </a:path>
            </a:pathLst>
          </a:custGeom>
          <a:noFill/>
          <a:ln w="1905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8152" name="Freeform 68"/>
          <p:cNvSpPr>
            <a:spLocks/>
          </p:cNvSpPr>
          <p:nvPr/>
        </p:nvSpPr>
        <p:spPr bwMode="auto">
          <a:xfrm>
            <a:off x="3770313" y="3881438"/>
            <a:ext cx="1223962" cy="360362"/>
          </a:xfrm>
          <a:custGeom>
            <a:avLst/>
            <a:gdLst>
              <a:gd name="T0" fmla="*/ 0 w 771"/>
              <a:gd name="T1" fmla="*/ 0 h 227"/>
              <a:gd name="T2" fmla="*/ 2147483647 w 771"/>
              <a:gd name="T3" fmla="*/ 2147483647 h 227"/>
              <a:gd name="T4" fmla="*/ 2147483647 w 771"/>
              <a:gd name="T5" fmla="*/ 2147483647 h 227"/>
              <a:gd name="T6" fmla="*/ 2147483647 w 771"/>
              <a:gd name="T7" fmla="*/ 2147483647 h 227"/>
              <a:gd name="T8" fmla="*/ 2147483647 w 771"/>
              <a:gd name="T9" fmla="*/ 2147483647 h 227"/>
              <a:gd name="T10" fmla="*/ 2147483647 w 771"/>
              <a:gd name="T11" fmla="*/ 2147483647 h 227"/>
              <a:gd name="T12" fmla="*/ 2147483647 w 771"/>
              <a:gd name="T13" fmla="*/ 2147483647 h 2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71"/>
              <a:gd name="T22" fmla="*/ 0 h 227"/>
              <a:gd name="T23" fmla="*/ 771 w 771"/>
              <a:gd name="T24" fmla="*/ 227 h 2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71" h="227">
                <a:moveTo>
                  <a:pt x="0" y="0"/>
                </a:moveTo>
                <a:cubicBezTo>
                  <a:pt x="8" y="15"/>
                  <a:pt x="16" y="30"/>
                  <a:pt x="46" y="45"/>
                </a:cubicBezTo>
                <a:cubicBezTo>
                  <a:pt x="76" y="60"/>
                  <a:pt x="137" y="76"/>
                  <a:pt x="182" y="91"/>
                </a:cubicBezTo>
                <a:cubicBezTo>
                  <a:pt x="227" y="106"/>
                  <a:pt x="265" y="121"/>
                  <a:pt x="318" y="136"/>
                </a:cubicBezTo>
                <a:cubicBezTo>
                  <a:pt x="371" y="151"/>
                  <a:pt x="454" y="174"/>
                  <a:pt x="499" y="181"/>
                </a:cubicBezTo>
                <a:cubicBezTo>
                  <a:pt x="544" y="188"/>
                  <a:pt x="545" y="173"/>
                  <a:pt x="590" y="181"/>
                </a:cubicBezTo>
                <a:cubicBezTo>
                  <a:pt x="635" y="189"/>
                  <a:pt x="741" y="219"/>
                  <a:pt x="771" y="227"/>
                </a:cubicBezTo>
              </a:path>
            </a:pathLst>
          </a:custGeom>
          <a:noFill/>
          <a:ln w="28575">
            <a:solidFill>
              <a:srgbClr val="A43700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48153" name="AutoShape 89"/>
          <p:cNvSpPr>
            <a:spLocks noChangeArrowheads="1"/>
          </p:cNvSpPr>
          <p:nvPr/>
        </p:nvSpPr>
        <p:spPr bwMode="auto">
          <a:xfrm>
            <a:off x="3276600" y="2511425"/>
            <a:ext cx="144463" cy="144463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8154" name="Line 57"/>
          <p:cNvSpPr>
            <a:spLocks noChangeShapeType="1"/>
          </p:cNvSpPr>
          <p:nvPr/>
        </p:nvSpPr>
        <p:spPr bwMode="auto">
          <a:xfrm flipV="1">
            <a:off x="1116013" y="2062163"/>
            <a:ext cx="5616575" cy="3311525"/>
          </a:xfrm>
          <a:prstGeom prst="line">
            <a:avLst/>
          </a:prstGeom>
          <a:noFill/>
          <a:ln w="88900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55" name="Rectangle 69"/>
          <p:cNvSpPr>
            <a:spLocks noChangeArrowheads="1"/>
          </p:cNvSpPr>
          <p:nvPr/>
        </p:nvSpPr>
        <p:spPr bwMode="auto">
          <a:xfrm>
            <a:off x="3684588" y="3736975"/>
            <a:ext cx="134937" cy="147638"/>
          </a:xfrm>
          <a:prstGeom prst="rect">
            <a:avLst/>
          </a:prstGeom>
          <a:solidFill>
            <a:srgbClr val="A437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8156" name="Line 90"/>
          <p:cNvSpPr>
            <a:spLocks noChangeShapeType="1"/>
          </p:cNvSpPr>
          <p:nvPr/>
        </p:nvSpPr>
        <p:spPr bwMode="auto">
          <a:xfrm>
            <a:off x="3563938" y="2565400"/>
            <a:ext cx="1079500" cy="4318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pic>
        <p:nvPicPr>
          <p:cNvPr id="48157" name="Picture 91" descr="Фильтр ФСП-1Ф-10 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968375"/>
            <a:ext cx="1582737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8" name="Arc 55"/>
          <p:cNvSpPr>
            <a:spLocks/>
          </p:cNvSpPr>
          <p:nvPr/>
        </p:nvSpPr>
        <p:spPr bwMode="auto">
          <a:xfrm rot="10800000" flipH="1">
            <a:off x="1042988" y="908050"/>
            <a:ext cx="3097212" cy="38163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 cap="rnd">
            <a:solidFill>
              <a:srgbClr val="0000CC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48159" name="Line 92"/>
          <p:cNvSpPr>
            <a:spLocks noChangeShapeType="1"/>
          </p:cNvSpPr>
          <p:nvPr/>
        </p:nvSpPr>
        <p:spPr bwMode="auto">
          <a:xfrm flipH="1">
            <a:off x="3419475" y="2017713"/>
            <a:ext cx="936625" cy="503237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60" name="Rectangle 93"/>
          <p:cNvSpPr>
            <a:spLocks noChangeArrowheads="1"/>
          </p:cNvSpPr>
          <p:nvPr/>
        </p:nvSpPr>
        <p:spPr bwMode="auto">
          <a:xfrm>
            <a:off x="6011863" y="908050"/>
            <a:ext cx="18716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1600" b="1">
                <a:solidFill>
                  <a:srgbClr val="FF0909"/>
                </a:solidFill>
                <a:latin typeface="Arial" pitchFamily="34" charset="0"/>
              </a:rPr>
              <a:t>Фильтр нижних частот</a:t>
            </a:r>
          </a:p>
        </p:txBody>
      </p:sp>
      <p:sp>
        <p:nvSpPr>
          <p:cNvPr id="48161" name="Text Box 71"/>
          <p:cNvSpPr txBox="1">
            <a:spLocks noChangeArrowheads="1"/>
          </p:cNvSpPr>
          <p:nvPr/>
        </p:nvSpPr>
        <p:spPr bwMode="auto">
          <a:xfrm>
            <a:off x="107950" y="4908550"/>
            <a:ext cx="1798638" cy="825500"/>
          </a:xfrm>
          <a:prstGeom prst="rect">
            <a:avLst/>
          </a:prstGeom>
          <a:solidFill>
            <a:srgbClr val="8B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latin typeface="Times New Roman" pitchFamily="18" charset="0"/>
              </a:rPr>
              <a:t>Граница контролируемой зоны</a:t>
            </a:r>
          </a:p>
        </p:txBody>
      </p:sp>
      <p:sp>
        <p:nvSpPr>
          <p:cNvPr id="48162" name="Line 94"/>
          <p:cNvSpPr>
            <a:spLocks noChangeShapeType="1"/>
          </p:cNvSpPr>
          <p:nvPr/>
        </p:nvSpPr>
        <p:spPr bwMode="auto">
          <a:xfrm flipH="1">
            <a:off x="1116013" y="4797425"/>
            <a:ext cx="287337" cy="28733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63" name="Text Box 95"/>
          <p:cNvSpPr txBox="1">
            <a:spLocks noChangeArrowheads="1"/>
          </p:cNvSpPr>
          <p:nvPr/>
        </p:nvSpPr>
        <p:spPr bwMode="auto">
          <a:xfrm>
            <a:off x="6732588" y="5516563"/>
            <a:ext cx="2195512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pic>
        <p:nvPicPr>
          <p:cNvPr id="48164" name="Picture 54" descr="speak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791074">
            <a:off x="1603375" y="1312863"/>
            <a:ext cx="5476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65" name="Text Box 64"/>
          <p:cNvSpPr txBox="1">
            <a:spLocks noChangeArrowheads="1"/>
          </p:cNvSpPr>
          <p:nvPr/>
        </p:nvSpPr>
        <p:spPr bwMode="auto">
          <a:xfrm>
            <a:off x="2103438" y="2062163"/>
            <a:ext cx="309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000">
                <a:latin typeface="Arial" pitchFamily="34" charset="0"/>
                <a:sym typeface="Symbol" pitchFamily="18" charset="2"/>
              </a:rPr>
              <a:t></a:t>
            </a:r>
          </a:p>
        </p:txBody>
      </p:sp>
      <p:sp>
        <p:nvSpPr>
          <p:cNvPr id="48166" name="Line 96"/>
          <p:cNvSpPr>
            <a:spLocks noChangeShapeType="1"/>
          </p:cNvSpPr>
          <p:nvPr/>
        </p:nvSpPr>
        <p:spPr bwMode="auto">
          <a:xfrm flipH="1">
            <a:off x="4067175" y="2565400"/>
            <a:ext cx="288925" cy="2159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67" name="Line 97"/>
          <p:cNvSpPr>
            <a:spLocks noChangeShapeType="1"/>
          </p:cNvSpPr>
          <p:nvPr/>
        </p:nvSpPr>
        <p:spPr bwMode="auto">
          <a:xfrm flipH="1">
            <a:off x="2700338" y="1196975"/>
            <a:ext cx="358775" cy="1008063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8168" name="Line 98"/>
          <p:cNvSpPr>
            <a:spLocks noChangeShapeType="1"/>
          </p:cNvSpPr>
          <p:nvPr/>
        </p:nvSpPr>
        <p:spPr bwMode="auto">
          <a:xfrm flipV="1">
            <a:off x="5795963" y="1268413"/>
            <a:ext cx="504825" cy="2889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4"/>
          <p:cNvSpPr>
            <a:spLocks noChangeShapeType="1"/>
          </p:cNvSpPr>
          <p:nvPr/>
        </p:nvSpPr>
        <p:spPr bwMode="auto">
          <a:xfrm>
            <a:off x="4616450" y="1404938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79" name="Rectangle 2"/>
          <p:cNvSpPr>
            <a:spLocks noChangeArrowheads="1"/>
          </p:cNvSpPr>
          <p:nvPr/>
        </p:nvSpPr>
        <p:spPr bwMode="auto">
          <a:xfrm>
            <a:off x="501650" y="2822575"/>
            <a:ext cx="2438400" cy="1169988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Создание маскирующих акустических помех </a:t>
            </a:r>
          </a:p>
          <a:p>
            <a:pPr algn="ctr" defTabSz="912813"/>
            <a:r>
              <a:rPr lang="ru-RU" sz="1400" b="1">
                <a:latin typeface="Arial" pitchFamily="34" charset="0"/>
              </a:rPr>
              <a:t>в  воздуховодах и дверных тамбурах</a:t>
            </a:r>
          </a:p>
          <a:p>
            <a:pPr algn="ctr" defTabSz="912813"/>
            <a:endParaRPr lang="ru-RU" sz="1400" b="1">
              <a:latin typeface="Arial" pitchFamily="34" charset="0"/>
            </a:endParaRP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120650" y="1658938"/>
            <a:ext cx="2776538" cy="954087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endParaRPr lang="ru-RU" sz="1400" b="1">
              <a:latin typeface="Arial" pitchFamily="34" charset="0"/>
            </a:endParaRPr>
          </a:p>
          <a:p>
            <a:pPr algn="ctr" defTabSz="912813"/>
            <a:r>
              <a:rPr lang="ru-RU" sz="1400" b="1">
                <a:latin typeface="Arial" pitchFamily="34" charset="0"/>
              </a:rPr>
              <a:t>Виброакустическая маскировка</a:t>
            </a:r>
          </a:p>
          <a:p>
            <a:pPr algn="ctr" defTabSz="912813"/>
            <a:endParaRPr lang="ru-RU" sz="1400" b="1">
              <a:latin typeface="Times New Roman" pitchFamily="18" charset="0"/>
            </a:endParaRPr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3244850" y="1698625"/>
            <a:ext cx="2743200" cy="954088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endParaRPr lang="ru-RU" sz="1400" b="1">
              <a:latin typeface="Arial" pitchFamily="34" charset="0"/>
            </a:endParaRPr>
          </a:p>
          <a:p>
            <a:pPr algn="ctr" defTabSz="912813"/>
            <a:r>
              <a:rPr lang="ru-RU" sz="1400" b="1">
                <a:latin typeface="Arial" pitchFamily="34" charset="0"/>
              </a:rPr>
              <a:t>Линейное электромагнитное зашумление</a:t>
            </a:r>
          </a:p>
          <a:p>
            <a:pPr algn="ctr" defTabSz="912813"/>
            <a:endParaRPr lang="ru-RU" sz="1400" b="1">
              <a:latin typeface="Arial" pitchFamily="34" charset="0"/>
            </a:endParaRP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501650" y="4214813"/>
            <a:ext cx="2449513" cy="1600200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Создание маскирующих вибрационных помех в ограждающих конструкциях, окнах, инженерных коммуникациях, воздуховодах</a:t>
            </a:r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3625850" y="2874963"/>
            <a:ext cx="2362200" cy="1600200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Создание низкочастотных маскирующих электромагнитных шумовых помех в соединительных линиях ВТСС</a:t>
            </a:r>
          </a:p>
        </p:txBody>
      </p:sp>
      <p:sp>
        <p:nvSpPr>
          <p:cNvPr id="50184" name="Rectangle 9"/>
          <p:cNvSpPr>
            <a:spLocks noChangeArrowheads="1"/>
          </p:cNvSpPr>
          <p:nvPr/>
        </p:nvSpPr>
        <p:spPr bwMode="auto">
          <a:xfrm>
            <a:off x="6216650" y="1741488"/>
            <a:ext cx="2667000" cy="954087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endParaRPr lang="ru-RU" sz="1400" b="1">
              <a:latin typeface="Arial" pitchFamily="34" charset="0"/>
            </a:endParaRPr>
          </a:p>
          <a:p>
            <a:pPr algn="ctr" defTabSz="912813"/>
            <a:r>
              <a:rPr lang="ru-RU" sz="1400" b="1">
                <a:latin typeface="Arial" pitchFamily="34" charset="0"/>
              </a:rPr>
              <a:t>Подавление средств  перехвата информации</a:t>
            </a:r>
          </a:p>
          <a:p>
            <a:pPr algn="ctr" defTabSz="912813"/>
            <a:endParaRPr lang="ru-RU" sz="1400" b="1">
              <a:latin typeface="Arial" pitchFamily="34" charset="0"/>
            </a:endParaRPr>
          </a:p>
        </p:txBody>
      </p:sp>
      <p:sp>
        <p:nvSpPr>
          <p:cNvPr id="50185" name="Rectangle 10"/>
          <p:cNvSpPr>
            <a:spLocks noChangeArrowheads="1"/>
          </p:cNvSpPr>
          <p:nvPr/>
        </p:nvSpPr>
        <p:spPr bwMode="auto">
          <a:xfrm>
            <a:off x="6597650" y="2913063"/>
            <a:ext cx="2286000" cy="738187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Подавление диктофонов в режиме записи</a:t>
            </a:r>
          </a:p>
        </p:txBody>
      </p:sp>
      <p:sp>
        <p:nvSpPr>
          <p:cNvPr id="50186" name="Rectangle 19"/>
          <p:cNvSpPr>
            <a:spLocks noChangeArrowheads="1"/>
          </p:cNvSpPr>
          <p:nvPr/>
        </p:nvSpPr>
        <p:spPr bwMode="auto">
          <a:xfrm>
            <a:off x="6624638" y="5357813"/>
            <a:ext cx="2305050" cy="523875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Подавление сетевых закладок</a:t>
            </a:r>
          </a:p>
        </p:txBody>
      </p:sp>
      <p:sp>
        <p:nvSpPr>
          <p:cNvPr id="50187" name="Rectangle 20"/>
          <p:cNvSpPr>
            <a:spLocks noChangeArrowheads="1"/>
          </p:cNvSpPr>
          <p:nvPr/>
        </p:nvSpPr>
        <p:spPr bwMode="auto">
          <a:xfrm>
            <a:off x="6607175" y="3865563"/>
            <a:ext cx="2286000" cy="523875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/>
              <a:t>Подавление радиозакладок</a:t>
            </a:r>
            <a:endParaRPr lang="ru-RU" sz="1400" b="1">
              <a:latin typeface="Arial" pitchFamily="34" charset="0"/>
            </a:endParaRPr>
          </a:p>
        </p:txBody>
      </p:sp>
      <p:sp>
        <p:nvSpPr>
          <p:cNvPr id="50188" name="Line 21"/>
          <p:cNvSpPr>
            <a:spLocks noChangeShapeType="1"/>
          </p:cNvSpPr>
          <p:nvPr/>
        </p:nvSpPr>
        <p:spPr bwMode="auto">
          <a:xfrm>
            <a:off x="1492250" y="1376363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189" name="Line 23"/>
          <p:cNvSpPr>
            <a:spLocks noChangeShapeType="1"/>
          </p:cNvSpPr>
          <p:nvPr/>
        </p:nvSpPr>
        <p:spPr bwMode="auto">
          <a:xfrm>
            <a:off x="1511300" y="135731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0" name="Line 25"/>
          <p:cNvSpPr>
            <a:spLocks noChangeShapeType="1"/>
          </p:cNvSpPr>
          <p:nvPr/>
        </p:nvSpPr>
        <p:spPr bwMode="auto">
          <a:xfrm>
            <a:off x="7645400" y="139541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1" name="Line 26"/>
          <p:cNvSpPr>
            <a:spLocks noChangeShapeType="1"/>
          </p:cNvSpPr>
          <p:nvPr/>
        </p:nvSpPr>
        <p:spPr bwMode="auto">
          <a:xfrm>
            <a:off x="4616450" y="1176338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192" name="Line 27"/>
          <p:cNvSpPr>
            <a:spLocks noChangeShapeType="1"/>
          </p:cNvSpPr>
          <p:nvPr/>
        </p:nvSpPr>
        <p:spPr bwMode="auto">
          <a:xfrm>
            <a:off x="3244850" y="404812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3" name="Line 31"/>
          <p:cNvSpPr>
            <a:spLocks noChangeShapeType="1"/>
          </p:cNvSpPr>
          <p:nvPr/>
        </p:nvSpPr>
        <p:spPr bwMode="auto">
          <a:xfrm>
            <a:off x="6216650" y="414337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4" name="Line 32"/>
          <p:cNvSpPr>
            <a:spLocks noChangeShapeType="1"/>
          </p:cNvSpPr>
          <p:nvPr/>
        </p:nvSpPr>
        <p:spPr bwMode="auto">
          <a:xfrm>
            <a:off x="6216650" y="328612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5" name="Line 34"/>
          <p:cNvSpPr>
            <a:spLocks noChangeShapeType="1"/>
          </p:cNvSpPr>
          <p:nvPr/>
        </p:nvSpPr>
        <p:spPr bwMode="auto">
          <a:xfrm>
            <a:off x="120650" y="2514600"/>
            <a:ext cx="0" cy="236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196" name="Line 35"/>
          <p:cNvSpPr>
            <a:spLocks noChangeShapeType="1"/>
          </p:cNvSpPr>
          <p:nvPr/>
        </p:nvSpPr>
        <p:spPr bwMode="auto">
          <a:xfrm>
            <a:off x="120650" y="48561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7" name="Line 36"/>
          <p:cNvSpPr>
            <a:spLocks noChangeShapeType="1"/>
          </p:cNvSpPr>
          <p:nvPr/>
        </p:nvSpPr>
        <p:spPr bwMode="auto">
          <a:xfrm>
            <a:off x="107950" y="347662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198" name="Rectangle 37"/>
          <p:cNvSpPr>
            <a:spLocks noChangeArrowheads="1"/>
          </p:cNvSpPr>
          <p:nvPr/>
        </p:nvSpPr>
        <p:spPr bwMode="auto">
          <a:xfrm>
            <a:off x="6624638" y="4643438"/>
            <a:ext cx="2286000" cy="523875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/>
              <a:t>Подавление средств сотовой связи</a:t>
            </a:r>
            <a:endParaRPr lang="ru-RU" sz="1400" b="1">
              <a:latin typeface="Arial" pitchFamily="34" charset="0"/>
            </a:endParaRPr>
          </a:p>
        </p:txBody>
      </p:sp>
      <p:sp>
        <p:nvSpPr>
          <p:cNvPr id="50199" name="Line 38"/>
          <p:cNvSpPr>
            <a:spLocks noChangeShapeType="1"/>
          </p:cNvSpPr>
          <p:nvPr/>
        </p:nvSpPr>
        <p:spPr bwMode="auto">
          <a:xfrm flipV="1">
            <a:off x="3257550" y="2673350"/>
            <a:ext cx="0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200" name="Line 39"/>
          <p:cNvSpPr>
            <a:spLocks noChangeShapeType="1"/>
          </p:cNvSpPr>
          <p:nvPr/>
        </p:nvSpPr>
        <p:spPr bwMode="auto">
          <a:xfrm>
            <a:off x="6234113" y="492918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201" name="Line 40"/>
          <p:cNvSpPr>
            <a:spLocks noChangeShapeType="1"/>
          </p:cNvSpPr>
          <p:nvPr/>
        </p:nvSpPr>
        <p:spPr bwMode="auto">
          <a:xfrm>
            <a:off x="6202363" y="5572125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202" name="Rectangle 43"/>
          <p:cNvSpPr>
            <a:spLocks noChangeArrowheads="1"/>
          </p:cNvSpPr>
          <p:nvPr/>
        </p:nvSpPr>
        <p:spPr bwMode="auto">
          <a:xfrm>
            <a:off x="3678238" y="4973638"/>
            <a:ext cx="2305050" cy="1169987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Arial" pitchFamily="34" charset="0"/>
              </a:rPr>
              <a:t>Подавление средств перехвата информации, подключаемых к телефонной линии</a:t>
            </a:r>
          </a:p>
        </p:txBody>
      </p:sp>
      <p:sp>
        <p:nvSpPr>
          <p:cNvPr id="50203" name="Line 45"/>
          <p:cNvSpPr>
            <a:spLocks noChangeShapeType="1"/>
          </p:cNvSpPr>
          <p:nvPr/>
        </p:nvSpPr>
        <p:spPr bwMode="auto">
          <a:xfrm flipH="1">
            <a:off x="5994400" y="5572125"/>
            <a:ext cx="215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50204" name="Rectangle 6"/>
          <p:cNvSpPr>
            <a:spLocks noChangeArrowheads="1"/>
          </p:cNvSpPr>
          <p:nvPr/>
        </p:nvSpPr>
        <p:spPr bwMode="auto">
          <a:xfrm>
            <a:off x="1339850" y="357188"/>
            <a:ext cx="6551613" cy="830262"/>
          </a:xfrm>
          <a:prstGeom prst="rect">
            <a:avLst/>
          </a:prstGeom>
          <a:solidFill>
            <a:srgbClr val="8BFFFF"/>
          </a:soli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912813"/>
            <a:r>
              <a:rPr lang="ru-RU" sz="1400" b="1">
                <a:latin typeface="Arial" pitchFamily="34" charset="0"/>
              </a:rPr>
              <a:t> </a:t>
            </a:r>
          </a:p>
          <a:p>
            <a:pPr defTabSz="912813"/>
            <a:r>
              <a:rPr lang="ru-RU" sz="2000" b="1">
                <a:latin typeface="Arial" pitchFamily="34" charset="0"/>
              </a:rPr>
              <a:t>Активные способы защиты речевой информации</a:t>
            </a:r>
          </a:p>
          <a:p>
            <a:pPr defTabSz="912813"/>
            <a:endParaRPr lang="ru-RU" sz="1400" b="1">
              <a:latin typeface="Arial" pitchFamily="34" charset="0"/>
            </a:endParaRPr>
          </a:p>
        </p:txBody>
      </p:sp>
      <p:cxnSp>
        <p:nvCxnSpPr>
          <p:cNvPr id="50205" name="Прямая соединительная линия 30"/>
          <p:cNvCxnSpPr>
            <a:cxnSpLocks noChangeShapeType="1"/>
          </p:cNvCxnSpPr>
          <p:nvPr/>
        </p:nvCxnSpPr>
        <p:spPr bwMode="auto">
          <a:xfrm rot="16200000" flipH="1">
            <a:off x="4790282" y="4136231"/>
            <a:ext cx="2857500" cy="1428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628650" y="357188"/>
            <a:ext cx="7729538" cy="4816475"/>
            <a:chOff x="1214414" y="142852"/>
            <a:chExt cx="7729578" cy="4816430"/>
          </a:xfrm>
        </p:grpSpPr>
        <p:pic>
          <p:nvPicPr>
            <p:cNvPr id="51204" name="Рисунок 1" descr="Дверной проем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57554" y="1428736"/>
              <a:ext cx="2643206" cy="3530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5" name="Picture 18" descr="Человек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928794" y="2357430"/>
              <a:ext cx="940062" cy="2571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6" name="Рисунок 4" descr="Два чел за столами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072218" y="2214554"/>
              <a:ext cx="2857500" cy="256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11" descr="speak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800000">
              <a:off x="6996135" y="2214554"/>
              <a:ext cx="862013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08" name="Text Box 24"/>
            <p:cNvSpPr txBox="1">
              <a:spLocks noChangeArrowheads="1"/>
            </p:cNvSpPr>
            <p:nvPr/>
          </p:nvSpPr>
          <p:spPr bwMode="auto">
            <a:xfrm>
              <a:off x="1214414" y="1714488"/>
              <a:ext cx="2201889" cy="4616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/>
            </a:ln>
          </p:spPr>
          <p:txBody>
            <a:bodyPr>
              <a:spAutoFit/>
            </a:bodyPr>
            <a:lstStyle/>
            <a:p>
              <a:pPr algn="ctr" defTabSz="912813" eaLnBrk="0" hangingPunct="0"/>
              <a:r>
                <a:rPr lang="ru-RU" sz="1200">
                  <a:solidFill>
                    <a:schemeClr val="hlink"/>
                  </a:solidFill>
                  <a:latin typeface="Arial" pitchFamily="34" charset="0"/>
                </a:rPr>
                <a:t>Прослушивание разговоров </a:t>
              </a:r>
            </a:p>
            <a:p>
              <a:pPr algn="ctr" defTabSz="912813" eaLnBrk="0" hangingPunct="0"/>
              <a:r>
                <a:rPr lang="ru-RU" sz="1200">
                  <a:solidFill>
                    <a:schemeClr val="hlink"/>
                  </a:solidFill>
                  <a:latin typeface="Arial" pitchFamily="34" charset="0"/>
                </a:rPr>
                <a:t>не возможено (</a:t>
              </a:r>
              <a:r>
                <a:rPr lang="en-US" sz="1200" i="1">
                  <a:solidFill>
                    <a:schemeClr val="hlink"/>
                  </a:solidFill>
                  <a:latin typeface="Arial" pitchFamily="34" charset="0"/>
                </a:rPr>
                <a:t>W </a:t>
              </a:r>
              <a:r>
                <a:rPr lang="en-US" sz="1200">
                  <a:solidFill>
                    <a:schemeClr val="hlink"/>
                  </a:solidFill>
                  <a:latin typeface="Arial" pitchFamily="34" charset="0"/>
                </a:rPr>
                <a:t>&lt; </a:t>
              </a:r>
              <a:r>
                <a:rPr lang="en-US" sz="1200" i="1">
                  <a:solidFill>
                    <a:schemeClr val="hlink"/>
                  </a:solidFill>
                  <a:latin typeface="Arial" pitchFamily="34" charset="0"/>
                </a:rPr>
                <a:t>W</a:t>
              </a:r>
              <a:r>
                <a:rPr lang="ru-RU" sz="1200" baseline="-25000">
                  <a:solidFill>
                    <a:schemeClr val="hlink"/>
                  </a:solidFill>
                  <a:latin typeface="Arial" pitchFamily="34" charset="0"/>
                </a:rPr>
                <a:t>п</a:t>
              </a:r>
              <a:r>
                <a:rPr lang="ru-RU" sz="1200">
                  <a:solidFill>
                    <a:schemeClr val="hlink"/>
                  </a:solidFill>
                  <a:latin typeface="Arial" pitchFamily="34" charset="0"/>
                </a:rPr>
                <a:t>)</a:t>
              </a:r>
              <a:endParaRPr lang="ru-RU" sz="1200" baseline="-25000">
                <a:solidFill>
                  <a:schemeClr val="hlink"/>
                </a:solidFill>
                <a:latin typeface="Arial" pitchFamily="34" charset="0"/>
              </a:endParaRPr>
            </a:p>
          </p:txBody>
        </p:sp>
        <p:pic>
          <p:nvPicPr>
            <p:cNvPr id="51209" name="Рисунок 5" descr="АИ-3М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2144704"/>
              <a:ext cx="142875" cy="14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0" name="Picture 11" descr="speak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9538844">
              <a:off x="3740283" y="1599915"/>
              <a:ext cx="862013" cy="158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1" name="Рисунок 12" descr="СА-65М-2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29222" y="142852"/>
              <a:ext cx="2071670" cy="1227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 rot="5400000" flipH="1" flipV="1">
              <a:off x="7537460" y="1108043"/>
              <a:ext cx="71436" cy="15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4714870" y="1357278"/>
              <a:ext cx="785816" cy="7143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4" name="TextBox 9"/>
            <p:cNvSpPr txBox="1">
              <a:spLocks noChangeArrowheads="1"/>
            </p:cNvSpPr>
            <p:nvPr/>
          </p:nvSpPr>
          <p:spPr bwMode="auto">
            <a:xfrm>
              <a:off x="6072198" y="1428736"/>
              <a:ext cx="199368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lvl="2" indent="0" defTabSz="912813" eaLnBrk="0" hangingPunct="0"/>
              <a:r>
                <a:rPr lang="ru-RU" sz="1200">
                  <a:latin typeface="Arial" pitchFamily="34" charset="0"/>
                </a:rPr>
                <a:t>Акустический излучатель</a:t>
              </a:r>
            </a:p>
          </p:txBody>
        </p:sp>
        <p:sp>
          <p:nvSpPr>
            <p:cNvPr id="51215" name="Text Box 74"/>
            <p:cNvSpPr txBox="1">
              <a:spLocks noChangeArrowheads="1"/>
            </p:cNvSpPr>
            <p:nvPr/>
          </p:nvSpPr>
          <p:spPr bwMode="auto">
            <a:xfrm>
              <a:off x="7500958" y="1928802"/>
              <a:ext cx="1443034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200">
                  <a:latin typeface="Arial" pitchFamily="34" charset="0"/>
                </a:rPr>
                <a:t>Информативный акустический</a:t>
              </a:r>
            </a:p>
            <a:p>
              <a:pPr algn="ctr" defTabSz="912813"/>
              <a:r>
                <a:rPr lang="ru-RU" sz="1200">
                  <a:latin typeface="Arial" pitchFamily="34" charset="0"/>
                </a:rPr>
                <a:t>сигнал</a:t>
              </a:r>
            </a:p>
          </p:txBody>
        </p:sp>
        <p:sp>
          <p:nvSpPr>
            <p:cNvPr id="51216" name="Text Box 74"/>
            <p:cNvSpPr txBox="1">
              <a:spLocks noChangeArrowheads="1"/>
            </p:cNvSpPr>
            <p:nvPr/>
          </p:nvSpPr>
          <p:spPr bwMode="auto">
            <a:xfrm>
              <a:off x="2714612" y="714356"/>
              <a:ext cx="1443034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200">
                  <a:latin typeface="Arial" pitchFamily="34" charset="0"/>
                </a:rPr>
                <a:t>Помеховый акустический</a:t>
              </a:r>
            </a:p>
            <a:p>
              <a:pPr algn="ctr" defTabSz="912813"/>
              <a:r>
                <a:rPr lang="ru-RU" sz="1200">
                  <a:latin typeface="Arial" pitchFamily="34" charset="0"/>
                </a:rPr>
                <a:t>сигнал</a:t>
              </a:r>
            </a:p>
          </p:txBody>
        </p:sp>
        <p:cxnSp>
          <p:nvCxnSpPr>
            <p:cNvPr id="16" name="Прямая соединительная линия 15"/>
            <p:cNvCxnSpPr>
              <a:endCxn id="9" idx="2"/>
            </p:cNvCxnSpPr>
            <p:nvPr/>
          </p:nvCxnSpPr>
          <p:spPr>
            <a:xfrm>
              <a:off x="3571864" y="1357278"/>
              <a:ext cx="315914" cy="295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03" name="Text Box 33"/>
          <p:cNvSpPr txBox="1">
            <a:spLocks noChangeArrowheads="1"/>
          </p:cNvSpPr>
          <p:nvPr/>
        </p:nvSpPr>
        <p:spPr bwMode="auto">
          <a:xfrm>
            <a:off x="785813" y="5286375"/>
            <a:ext cx="7358062" cy="6461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800" b="1" dirty="0">
                <a:latin typeface="Arial" pitchFamily="34" charset="0"/>
              </a:rPr>
              <a:t>Установка в выделенном помещении системы </a:t>
            </a:r>
            <a:r>
              <a:rPr lang="ru-RU" sz="1800" b="1" dirty="0" err="1">
                <a:latin typeface="Arial" pitchFamily="34" charset="0"/>
              </a:rPr>
              <a:t>виброакустической</a:t>
            </a:r>
            <a:r>
              <a:rPr lang="ru-RU" sz="1800" b="1" dirty="0">
                <a:latin typeface="Arial" pitchFamily="34" charset="0"/>
              </a:rPr>
              <a:t> маскировки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179388" y="260350"/>
            <a:ext cx="8856662" cy="64484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8198" name="AutoShape 5"/>
          <p:cNvSpPr>
            <a:spLocks noChangeArrowheads="1"/>
          </p:cNvSpPr>
          <p:nvPr/>
        </p:nvSpPr>
        <p:spPr bwMode="auto">
          <a:xfrm>
            <a:off x="6367463" y="2492375"/>
            <a:ext cx="215900" cy="863600"/>
          </a:xfrm>
          <a:prstGeom prst="flowChartTerminator">
            <a:avLst/>
          </a:prstGeom>
          <a:solidFill>
            <a:srgbClr val="449FA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260350"/>
            <a:ext cx="4625975" cy="6453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6450013" y="477838"/>
            <a:ext cx="71437" cy="6048375"/>
          </a:xfrm>
          <a:prstGeom prst="rect">
            <a:avLst/>
          </a:prstGeom>
          <a:solidFill>
            <a:srgbClr val="377F85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8201" name="AutoShape 8"/>
          <p:cNvSpPr>
            <a:spLocks noChangeArrowheads="1"/>
          </p:cNvSpPr>
          <p:nvPr/>
        </p:nvSpPr>
        <p:spPr bwMode="auto">
          <a:xfrm>
            <a:off x="6361113" y="5562600"/>
            <a:ext cx="215900" cy="863600"/>
          </a:xfrm>
          <a:prstGeom prst="flowChartTerminator">
            <a:avLst/>
          </a:prstGeom>
          <a:solidFill>
            <a:srgbClr val="449FA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8202" name="Picture 9" descr="Вибродатчи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1363" y="4652963"/>
            <a:ext cx="13684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3" name="modem"/>
          <p:cNvSpPr>
            <a:spLocks noEditPoints="1" noChangeArrowheads="1"/>
          </p:cNvSpPr>
          <p:nvPr/>
        </p:nvSpPr>
        <p:spPr bwMode="auto">
          <a:xfrm>
            <a:off x="5087938" y="5373688"/>
            <a:ext cx="358775" cy="144462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0 w 21600"/>
              <a:gd name="T11" fmla="*/ 2147483647 h 21600"/>
              <a:gd name="T12" fmla="*/ 2147483647 w 21600"/>
              <a:gd name="T13" fmla="*/ 0 h 21600"/>
              <a:gd name="T14" fmla="*/ 2147483647 w 21600"/>
              <a:gd name="T15" fmla="*/ 2147483647 h 21600"/>
              <a:gd name="T16" fmla="*/ 0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00 w 21600"/>
              <a:gd name="T31" fmla="*/ 22400 h 21600"/>
              <a:gd name="T32" fmla="*/ 21200 w 21600"/>
              <a:gd name="T33" fmla="*/ 30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8204" name="Picture 11" descr="Два чел_один сидит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9988" y="449263"/>
            <a:ext cx="2889250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2" descr="speak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156157">
            <a:off x="4787900" y="663575"/>
            <a:ext cx="625475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3"/>
          <p:cNvSpPr>
            <a:spLocks noChangeShapeType="1"/>
          </p:cNvSpPr>
          <p:nvPr/>
        </p:nvSpPr>
        <p:spPr bwMode="auto">
          <a:xfrm>
            <a:off x="6022975" y="1795463"/>
            <a:ext cx="504825" cy="215900"/>
          </a:xfrm>
          <a:prstGeom prst="line">
            <a:avLst/>
          </a:prstGeom>
          <a:noFill/>
          <a:ln w="57150">
            <a:solidFill>
              <a:srgbClr val="585858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7" name="Line 14"/>
          <p:cNvSpPr>
            <a:spLocks noChangeShapeType="1"/>
          </p:cNvSpPr>
          <p:nvPr/>
        </p:nvSpPr>
        <p:spPr bwMode="auto">
          <a:xfrm flipV="1">
            <a:off x="6488113" y="2278063"/>
            <a:ext cx="0" cy="1223962"/>
          </a:xfrm>
          <a:prstGeom prst="line">
            <a:avLst/>
          </a:prstGeom>
          <a:noFill/>
          <a:ln w="76200">
            <a:solidFill>
              <a:srgbClr val="449FA6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8" name="Line 15"/>
          <p:cNvSpPr>
            <a:spLocks noChangeShapeType="1"/>
          </p:cNvSpPr>
          <p:nvPr/>
        </p:nvSpPr>
        <p:spPr bwMode="auto">
          <a:xfrm>
            <a:off x="6027738" y="2111375"/>
            <a:ext cx="504825" cy="215900"/>
          </a:xfrm>
          <a:prstGeom prst="line">
            <a:avLst/>
          </a:prstGeom>
          <a:noFill/>
          <a:ln w="38100">
            <a:solidFill>
              <a:srgbClr val="585858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383338" y="5373688"/>
            <a:ext cx="144462" cy="144462"/>
          </a:xfrm>
          <a:prstGeom prst="rect">
            <a:avLst/>
          </a:prstGeom>
          <a:solidFill>
            <a:srgbClr val="800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8210" name="Freeform 17"/>
          <p:cNvSpPr>
            <a:spLocks/>
          </p:cNvSpPr>
          <p:nvPr/>
        </p:nvSpPr>
        <p:spPr bwMode="auto">
          <a:xfrm>
            <a:off x="5446713" y="5408613"/>
            <a:ext cx="936625" cy="420687"/>
          </a:xfrm>
          <a:custGeom>
            <a:avLst/>
            <a:gdLst>
              <a:gd name="T0" fmla="*/ 0 w 590"/>
              <a:gd name="T1" fmla="*/ 2147483647 h 265"/>
              <a:gd name="T2" fmla="*/ 2147483647 w 590"/>
              <a:gd name="T3" fmla="*/ 2147483647 h 265"/>
              <a:gd name="T4" fmla="*/ 2147483647 w 590"/>
              <a:gd name="T5" fmla="*/ 2147483647 h 265"/>
              <a:gd name="T6" fmla="*/ 2147483647 w 590"/>
              <a:gd name="T7" fmla="*/ 2147483647 h 265"/>
              <a:gd name="T8" fmla="*/ 2147483647 w 590"/>
              <a:gd name="T9" fmla="*/ 2147483647 h 265"/>
              <a:gd name="T10" fmla="*/ 2147483647 w 590"/>
              <a:gd name="T11" fmla="*/ 2147483647 h 2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0"/>
              <a:gd name="T19" fmla="*/ 0 h 265"/>
              <a:gd name="T20" fmla="*/ 590 w 590"/>
              <a:gd name="T21" fmla="*/ 265 h 2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0" h="265">
                <a:moveTo>
                  <a:pt x="0" y="23"/>
                </a:moveTo>
                <a:cubicBezTo>
                  <a:pt x="53" y="11"/>
                  <a:pt x="107" y="0"/>
                  <a:pt x="137" y="23"/>
                </a:cubicBezTo>
                <a:cubicBezTo>
                  <a:pt x="167" y="46"/>
                  <a:pt x="144" y="121"/>
                  <a:pt x="182" y="159"/>
                </a:cubicBezTo>
                <a:cubicBezTo>
                  <a:pt x="220" y="197"/>
                  <a:pt x="310" y="265"/>
                  <a:pt x="363" y="250"/>
                </a:cubicBezTo>
                <a:cubicBezTo>
                  <a:pt x="416" y="235"/>
                  <a:pt x="461" y="107"/>
                  <a:pt x="499" y="69"/>
                </a:cubicBezTo>
                <a:cubicBezTo>
                  <a:pt x="537" y="31"/>
                  <a:pt x="575" y="31"/>
                  <a:pt x="590" y="23"/>
                </a:cubicBezTo>
              </a:path>
            </a:pathLst>
          </a:custGeom>
          <a:noFill/>
          <a:ln w="285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3646488" y="509588"/>
            <a:ext cx="29511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6948488" y="5805488"/>
            <a:ext cx="18954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800">
                <a:latin typeface="Arial" pitchFamily="34" charset="0"/>
              </a:rPr>
              <a:t>  </a:t>
            </a:r>
            <a:r>
              <a:rPr lang="ru-RU" sz="1600">
                <a:latin typeface="Arial" pitchFamily="34" charset="0"/>
              </a:rPr>
              <a:t>Контактный микрофон</a:t>
            </a:r>
            <a:r>
              <a:rPr lang="ru-RU" sz="1800">
                <a:latin typeface="Arial" pitchFamily="34" charset="0"/>
              </a:rPr>
              <a:t> </a:t>
            </a:r>
          </a:p>
        </p:txBody>
      </p:sp>
      <p:sp>
        <p:nvSpPr>
          <p:cNvPr id="8213" name="Text Box 23"/>
          <p:cNvSpPr txBox="1">
            <a:spLocks noChangeArrowheads="1"/>
          </p:cNvSpPr>
          <p:nvPr/>
        </p:nvSpPr>
        <p:spPr bwMode="auto">
          <a:xfrm>
            <a:off x="5219700" y="333375"/>
            <a:ext cx="1895475" cy="6111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>
                <a:latin typeface="Arial" pitchFamily="34" charset="0"/>
              </a:rPr>
              <a:t>Акустический сигнал</a:t>
            </a:r>
            <a:r>
              <a:rPr lang="ru-RU" sz="1800" dirty="0">
                <a:latin typeface="Arial" pitchFamily="34" charset="0"/>
              </a:rPr>
              <a:t> </a:t>
            </a:r>
          </a:p>
        </p:txBody>
      </p:sp>
      <p:sp>
        <p:nvSpPr>
          <p:cNvPr id="8214" name="Text Box 24"/>
          <p:cNvSpPr txBox="1">
            <a:spLocks noChangeArrowheads="1"/>
          </p:cNvSpPr>
          <p:nvPr/>
        </p:nvSpPr>
        <p:spPr bwMode="auto">
          <a:xfrm>
            <a:off x="7162800" y="4076700"/>
            <a:ext cx="1873250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Труба парового отопления</a:t>
            </a:r>
          </a:p>
        </p:txBody>
      </p:sp>
      <p:graphicFrame>
        <p:nvGraphicFramePr>
          <p:cNvPr id="8194" name="Object 25"/>
          <p:cNvGraphicFramePr>
            <a:graphicFrameLocks noChangeAspect="1"/>
          </p:cNvGraphicFramePr>
          <p:nvPr/>
        </p:nvGraphicFramePr>
        <p:xfrm>
          <a:off x="1116013" y="3716338"/>
          <a:ext cx="2736850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Image" r:id="rId7" imgW="9422222" imgH="6971429" progId="">
                  <p:embed/>
                </p:oleObj>
              </mc:Choice>
              <mc:Fallback>
                <p:oleObj name="Image" r:id="rId7" imgW="9422222" imgH="6971429" progId="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16338"/>
                        <a:ext cx="2736850" cy="202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3983038" y="4183063"/>
            <a:ext cx="1223962" cy="1150937"/>
            <a:chOff x="1791" y="2614"/>
            <a:chExt cx="771" cy="725"/>
          </a:xfrm>
        </p:grpSpPr>
        <p:sp>
          <p:nvSpPr>
            <p:cNvPr id="8245" name="Line 27"/>
            <p:cNvSpPr>
              <a:spLocks noChangeShapeType="1"/>
            </p:cNvSpPr>
            <p:nvPr/>
          </p:nvSpPr>
          <p:spPr bwMode="auto">
            <a:xfrm>
              <a:off x="1791" y="261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246" name="Line 28"/>
            <p:cNvSpPr>
              <a:spLocks noChangeShapeType="1"/>
            </p:cNvSpPr>
            <p:nvPr/>
          </p:nvSpPr>
          <p:spPr bwMode="auto">
            <a:xfrm>
              <a:off x="2562" y="2614"/>
              <a:ext cx="0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216" name="Rectangle 29"/>
          <p:cNvSpPr>
            <a:spLocks noChangeArrowheads="1"/>
          </p:cNvSpPr>
          <p:nvPr/>
        </p:nvSpPr>
        <p:spPr bwMode="auto">
          <a:xfrm>
            <a:off x="6443663" y="1916113"/>
            <a:ext cx="144462" cy="43338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8217" name="Freeform 30"/>
          <p:cNvSpPr>
            <a:spLocks/>
          </p:cNvSpPr>
          <p:nvPr/>
        </p:nvSpPr>
        <p:spPr bwMode="auto">
          <a:xfrm rot="1964835">
            <a:off x="6376988" y="2308225"/>
            <a:ext cx="144462" cy="82550"/>
          </a:xfrm>
          <a:custGeom>
            <a:avLst/>
            <a:gdLst>
              <a:gd name="T0" fmla="*/ 0 w 91"/>
              <a:gd name="T1" fmla="*/ 2147483647 h 52"/>
              <a:gd name="T2" fmla="*/ 2147483647 w 91"/>
              <a:gd name="T3" fmla="*/ 2147483647 h 52"/>
              <a:gd name="T4" fmla="*/ 2147483647 w 91"/>
              <a:gd name="T5" fmla="*/ 2147483647 h 52"/>
              <a:gd name="T6" fmla="*/ 0 60000 65536"/>
              <a:gd name="T7" fmla="*/ 0 60000 65536"/>
              <a:gd name="T8" fmla="*/ 0 60000 65536"/>
              <a:gd name="T9" fmla="*/ 0 w 91"/>
              <a:gd name="T10" fmla="*/ 0 h 52"/>
              <a:gd name="T11" fmla="*/ 91 w 91"/>
              <a:gd name="T12" fmla="*/ 52 h 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" h="52">
                <a:moveTo>
                  <a:pt x="0" y="7"/>
                </a:moveTo>
                <a:cubicBezTo>
                  <a:pt x="15" y="3"/>
                  <a:pt x="30" y="0"/>
                  <a:pt x="45" y="7"/>
                </a:cubicBezTo>
                <a:cubicBezTo>
                  <a:pt x="60" y="14"/>
                  <a:pt x="83" y="45"/>
                  <a:pt x="91" y="52"/>
                </a:cubicBezTo>
              </a:path>
            </a:pathLst>
          </a:custGeom>
          <a:solidFill>
            <a:srgbClr val="377F85"/>
          </a:solidFill>
          <a:ln w="76200">
            <a:solidFill>
              <a:srgbClr val="09A9C9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18" name="Text Box 31"/>
          <p:cNvSpPr txBox="1">
            <a:spLocks noChangeArrowheads="1"/>
          </p:cNvSpPr>
          <p:nvPr/>
        </p:nvSpPr>
        <p:spPr bwMode="auto">
          <a:xfrm>
            <a:off x="539750" y="4365625"/>
            <a:ext cx="19431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Приемный пункт</a:t>
            </a:r>
          </a:p>
        </p:txBody>
      </p:sp>
      <p:sp>
        <p:nvSpPr>
          <p:cNvPr id="8219" name="Text Box 33"/>
          <p:cNvSpPr txBox="1">
            <a:spLocks noChangeArrowheads="1"/>
          </p:cNvSpPr>
          <p:nvPr/>
        </p:nvSpPr>
        <p:spPr bwMode="auto">
          <a:xfrm>
            <a:off x="307975" y="260350"/>
            <a:ext cx="3384550" cy="11906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800" b="1" dirty="0">
                <a:latin typeface="Arial" pitchFamily="34" charset="0"/>
              </a:rPr>
              <a:t>Установка в выделенном помещении системы </a:t>
            </a:r>
            <a:r>
              <a:rPr lang="ru-RU" sz="1800" b="1" dirty="0" err="1">
                <a:latin typeface="Arial" pitchFamily="34" charset="0"/>
              </a:rPr>
              <a:t>виброакустической</a:t>
            </a:r>
            <a:r>
              <a:rPr lang="ru-RU" sz="1800" b="1" dirty="0">
                <a:latin typeface="Arial" pitchFamily="34" charset="0"/>
              </a:rPr>
              <a:t> маскировки</a:t>
            </a:r>
          </a:p>
        </p:txBody>
      </p:sp>
      <p:sp>
        <p:nvSpPr>
          <p:cNvPr id="8220" name="Line 41"/>
          <p:cNvSpPr>
            <a:spLocks noChangeShapeType="1"/>
          </p:cNvSpPr>
          <p:nvPr/>
        </p:nvSpPr>
        <p:spPr bwMode="auto">
          <a:xfrm flipV="1">
            <a:off x="6516688" y="4365625"/>
            <a:ext cx="792162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21" name="Freeform 45"/>
          <p:cNvSpPr>
            <a:spLocks/>
          </p:cNvSpPr>
          <p:nvPr/>
        </p:nvSpPr>
        <p:spPr bwMode="auto">
          <a:xfrm>
            <a:off x="6011863" y="2276475"/>
            <a:ext cx="373062" cy="865188"/>
          </a:xfrm>
          <a:custGeom>
            <a:avLst/>
            <a:gdLst>
              <a:gd name="T0" fmla="*/ 0 w 235"/>
              <a:gd name="T1" fmla="*/ 0 h 545"/>
              <a:gd name="T2" fmla="*/ 2147483647 w 235"/>
              <a:gd name="T3" fmla="*/ 2147483647 h 545"/>
              <a:gd name="T4" fmla="*/ 2147483647 w 235"/>
              <a:gd name="T5" fmla="*/ 2147483647 h 545"/>
              <a:gd name="T6" fmla="*/ 2147483647 w 235"/>
              <a:gd name="T7" fmla="*/ 2147483647 h 545"/>
              <a:gd name="T8" fmla="*/ 0 60000 65536"/>
              <a:gd name="T9" fmla="*/ 0 60000 65536"/>
              <a:gd name="T10" fmla="*/ 0 60000 65536"/>
              <a:gd name="T11" fmla="*/ 0 60000 65536"/>
              <a:gd name="T12" fmla="*/ 0 w 235"/>
              <a:gd name="T13" fmla="*/ 0 h 545"/>
              <a:gd name="T14" fmla="*/ 235 w 235"/>
              <a:gd name="T15" fmla="*/ 545 h 5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" h="545">
                <a:moveTo>
                  <a:pt x="0" y="0"/>
                </a:moveTo>
                <a:cubicBezTo>
                  <a:pt x="72" y="23"/>
                  <a:pt x="144" y="46"/>
                  <a:pt x="182" y="91"/>
                </a:cubicBezTo>
                <a:cubicBezTo>
                  <a:pt x="220" y="136"/>
                  <a:pt x="219" y="196"/>
                  <a:pt x="227" y="272"/>
                </a:cubicBezTo>
                <a:cubicBezTo>
                  <a:pt x="235" y="348"/>
                  <a:pt x="231" y="446"/>
                  <a:pt x="227" y="54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22" name="Freeform 46"/>
          <p:cNvSpPr>
            <a:spLocks/>
          </p:cNvSpPr>
          <p:nvPr/>
        </p:nvSpPr>
        <p:spPr bwMode="auto">
          <a:xfrm>
            <a:off x="5508625" y="3429000"/>
            <a:ext cx="900113" cy="2255838"/>
          </a:xfrm>
          <a:custGeom>
            <a:avLst/>
            <a:gdLst>
              <a:gd name="T0" fmla="*/ 2147483647 w 567"/>
              <a:gd name="T1" fmla="*/ 0 h 1421"/>
              <a:gd name="T2" fmla="*/ 2147483647 w 567"/>
              <a:gd name="T3" fmla="*/ 2147483647 h 1421"/>
              <a:gd name="T4" fmla="*/ 2147483647 w 567"/>
              <a:gd name="T5" fmla="*/ 2147483647 h 1421"/>
              <a:gd name="T6" fmla="*/ 2147483647 w 567"/>
              <a:gd name="T7" fmla="*/ 2147483647 h 1421"/>
              <a:gd name="T8" fmla="*/ 2147483647 w 567"/>
              <a:gd name="T9" fmla="*/ 2147483647 h 1421"/>
              <a:gd name="T10" fmla="*/ 2147483647 w 567"/>
              <a:gd name="T11" fmla="*/ 2147483647 h 1421"/>
              <a:gd name="T12" fmla="*/ 2147483647 w 567"/>
              <a:gd name="T13" fmla="*/ 2147483647 h 1421"/>
              <a:gd name="T14" fmla="*/ 2147483647 w 567"/>
              <a:gd name="T15" fmla="*/ 2147483647 h 1421"/>
              <a:gd name="T16" fmla="*/ 0 w 567"/>
              <a:gd name="T17" fmla="*/ 2147483647 h 14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67"/>
              <a:gd name="T28" fmla="*/ 0 h 1421"/>
              <a:gd name="T29" fmla="*/ 567 w 567"/>
              <a:gd name="T30" fmla="*/ 1421 h 142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67" h="1421">
                <a:moveTo>
                  <a:pt x="544" y="0"/>
                </a:moveTo>
                <a:cubicBezTo>
                  <a:pt x="544" y="359"/>
                  <a:pt x="544" y="718"/>
                  <a:pt x="544" y="907"/>
                </a:cubicBezTo>
                <a:cubicBezTo>
                  <a:pt x="544" y="1096"/>
                  <a:pt x="567" y="1074"/>
                  <a:pt x="544" y="1134"/>
                </a:cubicBezTo>
                <a:cubicBezTo>
                  <a:pt x="521" y="1194"/>
                  <a:pt x="446" y="1225"/>
                  <a:pt x="408" y="1270"/>
                </a:cubicBezTo>
                <a:cubicBezTo>
                  <a:pt x="370" y="1315"/>
                  <a:pt x="355" y="1391"/>
                  <a:pt x="317" y="1406"/>
                </a:cubicBezTo>
                <a:cubicBezTo>
                  <a:pt x="279" y="1421"/>
                  <a:pt x="204" y="1391"/>
                  <a:pt x="181" y="1361"/>
                </a:cubicBezTo>
                <a:cubicBezTo>
                  <a:pt x="158" y="1331"/>
                  <a:pt x="204" y="1255"/>
                  <a:pt x="181" y="1225"/>
                </a:cubicBezTo>
                <a:cubicBezTo>
                  <a:pt x="158" y="1195"/>
                  <a:pt x="75" y="1179"/>
                  <a:pt x="45" y="1179"/>
                </a:cubicBezTo>
                <a:cubicBezTo>
                  <a:pt x="15" y="1179"/>
                  <a:pt x="7" y="1217"/>
                  <a:pt x="0" y="1225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23" name="Text Box 48"/>
          <p:cNvSpPr txBox="1">
            <a:spLocks noChangeArrowheads="1"/>
          </p:cNvSpPr>
          <p:nvPr/>
        </p:nvSpPr>
        <p:spPr bwMode="auto">
          <a:xfrm>
            <a:off x="1042988" y="5876925"/>
            <a:ext cx="2303462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1835150" y="1700213"/>
            <a:ext cx="1657350" cy="1584325"/>
            <a:chOff x="1202" y="1162"/>
            <a:chExt cx="1316" cy="1270"/>
          </a:xfrm>
          <a:solidFill>
            <a:schemeClr val="bg1"/>
          </a:solidFill>
        </p:grpSpPr>
        <p:sp>
          <p:nvSpPr>
            <p:cNvPr id="8243" name="Oval 50"/>
            <p:cNvSpPr>
              <a:spLocks noChangeArrowheads="1"/>
            </p:cNvSpPr>
            <p:nvPr/>
          </p:nvSpPr>
          <p:spPr bwMode="auto">
            <a:xfrm>
              <a:off x="1202" y="1162"/>
              <a:ext cx="1316" cy="1270"/>
            </a:xfrm>
            <a:prstGeom prst="ellipse">
              <a:avLst/>
            </a:prstGeom>
            <a:grp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pic>
          <p:nvPicPr>
            <p:cNvPr id="8244" name="Picture 51" descr="Генер ВАШ Соната АВ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83" y="1479"/>
              <a:ext cx="932" cy="5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225" name="Rectangle 52"/>
          <p:cNvSpPr>
            <a:spLocks noChangeArrowheads="1"/>
          </p:cNvSpPr>
          <p:nvPr/>
        </p:nvSpPr>
        <p:spPr bwMode="auto">
          <a:xfrm>
            <a:off x="6080125" y="2079625"/>
            <a:ext cx="71438" cy="142875"/>
          </a:xfrm>
          <a:prstGeom prst="rect">
            <a:avLst/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8226" name="Text Box 53"/>
          <p:cNvSpPr txBox="1">
            <a:spLocks noChangeArrowheads="1"/>
          </p:cNvSpPr>
          <p:nvPr/>
        </p:nvSpPr>
        <p:spPr bwMode="auto">
          <a:xfrm>
            <a:off x="6804025" y="2371725"/>
            <a:ext cx="2159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Виброизлучатель </a:t>
            </a:r>
          </a:p>
        </p:txBody>
      </p:sp>
      <p:sp>
        <p:nvSpPr>
          <p:cNvPr id="8227" name="Line 55"/>
          <p:cNvSpPr>
            <a:spLocks noChangeShapeType="1"/>
          </p:cNvSpPr>
          <p:nvPr/>
        </p:nvSpPr>
        <p:spPr bwMode="auto">
          <a:xfrm>
            <a:off x="6372225" y="3213100"/>
            <a:ext cx="0" cy="287338"/>
          </a:xfrm>
          <a:prstGeom prst="line">
            <a:avLst/>
          </a:prstGeom>
          <a:noFill/>
          <a:ln w="57150">
            <a:solidFill>
              <a:schemeClr val="bg1"/>
            </a:solidFill>
            <a:prstDash val="sysDot"/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84061" name="AutoShape 61"/>
          <p:cNvSpPr>
            <a:spLocks noChangeArrowheads="1"/>
          </p:cNvSpPr>
          <p:nvPr/>
        </p:nvSpPr>
        <p:spPr bwMode="auto">
          <a:xfrm rot="-5160033">
            <a:off x="5796757" y="1124743"/>
            <a:ext cx="215900" cy="360363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57150" cmpd="thickThin">
            <a:solidFill>
              <a:schemeClr val="hlink"/>
            </a:solidFill>
            <a:miter lim="800000"/>
            <a:headEnd type="none" w="sm" len="sm"/>
            <a:tailEnd/>
          </a:ln>
          <a:effectLst>
            <a:prstShdw prst="shdw17" dist="17961" dir="2700000">
              <a:schemeClr val="hlink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defTabSz="912813" eaLnBrk="0" hangingPunct="0">
              <a:defRPr/>
            </a:pPr>
            <a:endParaRPr lang="ru-RU"/>
          </a:p>
        </p:txBody>
      </p:sp>
      <p:sp>
        <p:nvSpPr>
          <p:cNvPr id="8229" name="Line 63"/>
          <p:cNvSpPr>
            <a:spLocks noChangeShapeType="1"/>
          </p:cNvSpPr>
          <p:nvPr/>
        </p:nvSpPr>
        <p:spPr bwMode="auto">
          <a:xfrm flipV="1">
            <a:off x="3500438" y="1398588"/>
            <a:ext cx="2232025" cy="1008062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0" name="Freeform 66"/>
          <p:cNvSpPr>
            <a:spLocks/>
          </p:cNvSpPr>
          <p:nvPr/>
        </p:nvSpPr>
        <p:spPr bwMode="auto">
          <a:xfrm>
            <a:off x="6227763" y="2060575"/>
            <a:ext cx="517525" cy="1081088"/>
          </a:xfrm>
          <a:custGeom>
            <a:avLst/>
            <a:gdLst>
              <a:gd name="T0" fmla="*/ 0 w 326"/>
              <a:gd name="T1" fmla="*/ 0 h 681"/>
              <a:gd name="T2" fmla="*/ 2147483647 w 326"/>
              <a:gd name="T3" fmla="*/ 2147483647 h 681"/>
              <a:gd name="T4" fmla="*/ 2147483647 w 326"/>
              <a:gd name="T5" fmla="*/ 2147483647 h 681"/>
              <a:gd name="T6" fmla="*/ 2147483647 w 326"/>
              <a:gd name="T7" fmla="*/ 2147483647 h 681"/>
              <a:gd name="T8" fmla="*/ 2147483647 w 326"/>
              <a:gd name="T9" fmla="*/ 2147483647 h 681"/>
              <a:gd name="T10" fmla="*/ 2147483647 w 326"/>
              <a:gd name="T11" fmla="*/ 2147483647 h 681"/>
              <a:gd name="T12" fmla="*/ 2147483647 w 326"/>
              <a:gd name="T13" fmla="*/ 2147483647 h 6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6"/>
              <a:gd name="T22" fmla="*/ 0 h 681"/>
              <a:gd name="T23" fmla="*/ 326 w 326"/>
              <a:gd name="T24" fmla="*/ 681 h 6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6" h="681">
                <a:moveTo>
                  <a:pt x="0" y="0"/>
                </a:moveTo>
                <a:cubicBezTo>
                  <a:pt x="49" y="11"/>
                  <a:pt x="98" y="23"/>
                  <a:pt x="136" y="46"/>
                </a:cubicBezTo>
                <a:cubicBezTo>
                  <a:pt x="174" y="69"/>
                  <a:pt x="204" y="106"/>
                  <a:pt x="227" y="136"/>
                </a:cubicBezTo>
                <a:cubicBezTo>
                  <a:pt x="250" y="166"/>
                  <a:pt x="257" y="182"/>
                  <a:pt x="272" y="227"/>
                </a:cubicBezTo>
                <a:cubicBezTo>
                  <a:pt x="287" y="272"/>
                  <a:pt x="310" y="348"/>
                  <a:pt x="318" y="408"/>
                </a:cubicBezTo>
                <a:cubicBezTo>
                  <a:pt x="326" y="468"/>
                  <a:pt x="318" y="545"/>
                  <a:pt x="318" y="590"/>
                </a:cubicBezTo>
                <a:cubicBezTo>
                  <a:pt x="318" y="635"/>
                  <a:pt x="318" y="658"/>
                  <a:pt x="318" y="681"/>
                </a:cubicBezTo>
              </a:path>
            </a:pathLst>
          </a:cu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31" name="Freeform 70"/>
          <p:cNvSpPr>
            <a:spLocks/>
          </p:cNvSpPr>
          <p:nvPr/>
        </p:nvSpPr>
        <p:spPr bwMode="auto">
          <a:xfrm>
            <a:off x="5651500" y="3284538"/>
            <a:ext cx="1104900" cy="2701925"/>
          </a:xfrm>
          <a:custGeom>
            <a:avLst/>
            <a:gdLst>
              <a:gd name="T0" fmla="*/ 2147483647 w 696"/>
              <a:gd name="T1" fmla="*/ 0 h 1702"/>
              <a:gd name="T2" fmla="*/ 2147483647 w 696"/>
              <a:gd name="T3" fmla="*/ 2147483647 h 1702"/>
              <a:gd name="T4" fmla="*/ 2147483647 w 696"/>
              <a:gd name="T5" fmla="*/ 2147483647 h 1702"/>
              <a:gd name="T6" fmla="*/ 2147483647 w 696"/>
              <a:gd name="T7" fmla="*/ 2147483647 h 1702"/>
              <a:gd name="T8" fmla="*/ 2147483647 w 696"/>
              <a:gd name="T9" fmla="*/ 2147483647 h 1702"/>
              <a:gd name="T10" fmla="*/ 2147483647 w 696"/>
              <a:gd name="T11" fmla="*/ 2147483647 h 1702"/>
              <a:gd name="T12" fmla="*/ 2147483647 w 696"/>
              <a:gd name="T13" fmla="*/ 2147483647 h 1702"/>
              <a:gd name="T14" fmla="*/ 0 w 696"/>
              <a:gd name="T15" fmla="*/ 2147483647 h 170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6"/>
              <a:gd name="T25" fmla="*/ 0 h 1702"/>
              <a:gd name="T26" fmla="*/ 696 w 696"/>
              <a:gd name="T27" fmla="*/ 1702 h 170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6" h="1702">
                <a:moveTo>
                  <a:pt x="681" y="0"/>
                </a:moveTo>
                <a:cubicBezTo>
                  <a:pt x="681" y="469"/>
                  <a:pt x="681" y="938"/>
                  <a:pt x="681" y="1180"/>
                </a:cubicBezTo>
                <a:cubicBezTo>
                  <a:pt x="681" y="1422"/>
                  <a:pt x="696" y="1399"/>
                  <a:pt x="681" y="1452"/>
                </a:cubicBezTo>
                <a:cubicBezTo>
                  <a:pt x="666" y="1505"/>
                  <a:pt x="628" y="1482"/>
                  <a:pt x="590" y="1497"/>
                </a:cubicBezTo>
                <a:cubicBezTo>
                  <a:pt x="552" y="1512"/>
                  <a:pt x="492" y="1513"/>
                  <a:pt x="454" y="1543"/>
                </a:cubicBezTo>
                <a:cubicBezTo>
                  <a:pt x="416" y="1573"/>
                  <a:pt x="408" y="1656"/>
                  <a:pt x="363" y="1679"/>
                </a:cubicBezTo>
                <a:cubicBezTo>
                  <a:pt x="318" y="1702"/>
                  <a:pt x="242" y="1702"/>
                  <a:pt x="182" y="1679"/>
                </a:cubicBezTo>
                <a:cubicBezTo>
                  <a:pt x="122" y="1656"/>
                  <a:pt x="30" y="1566"/>
                  <a:pt x="0" y="1543"/>
                </a:cubicBezTo>
              </a:path>
            </a:pathLst>
          </a:cu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8232" name="Line 71"/>
          <p:cNvSpPr>
            <a:spLocks noChangeShapeType="1"/>
          </p:cNvSpPr>
          <p:nvPr/>
        </p:nvSpPr>
        <p:spPr bwMode="auto">
          <a:xfrm>
            <a:off x="5724525" y="3789363"/>
            <a:ext cx="576263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3" name="Text Box 72"/>
          <p:cNvSpPr txBox="1">
            <a:spLocks noChangeArrowheads="1"/>
          </p:cNvSpPr>
          <p:nvPr/>
        </p:nvSpPr>
        <p:spPr bwMode="auto">
          <a:xfrm>
            <a:off x="6877050" y="2997200"/>
            <a:ext cx="2003425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chemeClr val="hlink"/>
                </a:solidFill>
                <a:latin typeface="Arial" pitchFamily="34" charset="0"/>
              </a:rPr>
              <a:t>Помеховый вибрационный сигнал</a:t>
            </a:r>
          </a:p>
        </p:txBody>
      </p:sp>
      <p:sp>
        <p:nvSpPr>
          <p:cNvPr id="8234" name="Line 73"/>
          <p:cNvSpPr>
            <a:spLocks noChangeShapeType="1"/>
          </p:cNvSpPr>
          <p:nvPr/>
        </p:nvSpPr>
        <p:spPr bwMode="auto">
          <a:xfrm flipH="1">
            <a:off x="6732588" y="3573463"/>
            <a:ext cx="503237" cy="503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5" name="Text Box 75"/>
          <p:cNvSpPr txBox="1">
            <a:spLocks noChangeArrowheads="1"/>
          </p:cNvSpPr>
          <p:nvPr/>
        </p:nvSpPr>
        <p:spPr bwMode="auto">
          <a:xfrm>
            <a:off x="323850" y="3135313"/>
            <a:ext cx="200342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Низкочастотный генератор шума</a:t>
            </a:r>
          </a:p>
        </p:txBody>
      </p:sp>
      <p:sp>
        <p:nvSpPr>
          <p:cNvPr id="8236" name="Line 80"/>
          <p:cNvSpPr>
            <a:spLocks noChangeShapeType="1"/>
          </p:cNvSpPr>
          <p:nvPr/>
        </p:nvSpPr>
        <p:spPr bwMode="auto">
          <a:xfrm flipV="1">
            <a:off x="6443663" y="5157788"/>
            <a:ext cx="1223962" cy="287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7" name="Line 81"/>
          <p:cNvSpPr>
            <a:spLocks noChangeShapeType="1"/>
          </p:cNvSpPr>
          <p:nvPr/>
        </p:nvSpPr>
        <p:spPr bwMode="auto">
          <a:xfrm flipH="1">
            <a:off x="5364163" y="692150"/>
            <a:ext cx="287337" cy="360363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8" name="Line 82"/>
          <p:cNvSpPr>
            <a:spLocks noChangeShapeType="1"/>
          </p:cNvSpPr>
          <p:nvPr/>
        </p:nvSpPr>
        <p:spPr bwMode="auto">
          <a:xfrm flipV="1">
            <a:off x="5292725" y="4581525"/>
            <a:ext cx="0" cy="79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39" name="Line 83"/>
          <p:cNvSpPr>
            <a:spLocks noChangeShapeType="1"/>
          </p:cNvSpPr>
          <p:nvPr/>
        </p:nvSpPr>
        <p:spPr bwMode="auto">
          <a:xfrm flipH="1">
            <a:off x="3611563" y="4581525"/>
            <a:ext cx="1655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40" name="Text Box 22"/>
          <p:cNvSpPr txBox="1">
            <a:spLocks noChangeArrowheads="1"/>
          </p:cNvSpPr>
          <p:nvPr/>
        </p:nvSpPr>
        <p:spPr bwMode="auto">
          <a:xfrm>
            <a:off x="3276600" y="3644900"/>
            <a:ext cx="2903538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chemeClr val="bg1"/>
                </a:solidFill>
                <a:latin typeface="Arial" pitchFamily="34" charset="0"/>
              </a:rPr>
              <a:t>Информативный вибрационный сигнал</a:t>
            </a:r>
          </a:p>
        </p:txBody>
      </p:sp>
      <p:graphicFrame>
        <p:nvGraphicFramePr>
          <p:cNvPr id="8195" name="Object 85"/>
          <p:cNvGraphicFramePr>
            <a:graphicFrameLocks noChangeAspect="1"/>
          </p:cNvGraphicFramePr>
          <p:nvPr/>
        </p:nvGraphicFramePr>
        <p:xfrm>
          <a:off x="6877050" y="476250"/>
          <a:ext cx="1892300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Image" r:id="rId10" imgW="2920635" imgH="2641270" progId="">
                  <p:embed/>
                </p:oleObj>
              </mc:Choice>
              <mc:Fallback>
                <p:oleObj name="Image" r:id="rId10" imgW="2920635" imgH="264127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476250"/>
                        <a:ext cx="1892300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41" name="Line 64"/>
          <p:cNvSpPr>
            <a:spLocks noChangeShapeType="1"/>
          </p:cNvSpPr>
          <p:nvPr/>
        </p:nvSpPr>
        <p:spPr bwMode="auto">
          <a:xfrm flipV="1">
            <a:off x="6135688" y="1412875"/>
            <a:ext cx="1739900" cy="730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42" name="Полилиния 53"/>
          <p:cNvSpPr>
            <a:spLocks noChangeArrowheads="1"/>
          </p:cNvSpPr>
          <p:nvPr/>
        </p:nvSpPr>
        <p:spPr bwMode="auto">
          <a:xfrm>
            <a:off x="6099175" y="1298575"/>
            <a:ext cx="84138" cy="881063"/>
          </a:xfrm>
          <a:custGeom>
            <a:avLst/>
            <a:gdLst>
              <a:gd name="T0" fmla="*/ 19677 w 83890"/>
              <a:gd name="T1" fmla="*/ 60932 h 880845"/>
              <a:gd name="T2" fmla="*/ 98386 w 83890"/>
              <a:gd name="T3" fmla="*/ 120451 h 880845"/>
              <a:gd name="T4" fmla="*/ 19677 w 83890"/>
              <a:gd name="T5" fmla="*/ 783590 h 880845"/>
              <a:gd name="T6" fmla="*/ 19677 w 83890"/>
              <a:gd name="T7" fmla="*/ 775087 h 880845"/>
              <a:gd name="T8" fmla="*/ 0 w 83890"/>
              <a:gd name="T9" fmla="*/ 800595 h 880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890"/>
              <a:gd name="T16" fmla="*/ 0 h 880845"/>
              <a:gd name="T17" fmla="*/ 83890 w 83890"/>
              <a:gd name="T18" fmla="*/ 880845 h 8808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890" h="880845">
                <a:moveTo>
                  <a:pt x="16778" y="60122"/>
                </a:moveTo>
                <a:cubicBezTo>
                  <a:pt x="50334" y="30061"/>
                  <a:pt x="83890" y="0"/>
                  <a:pt x="83890" y="118844"/>
                </a:cubicBezTo>
                <a:cubicBezTo>
                  <a:pt x="83890" y="237688"/>
                  <a:pt x="27963" y="665527"/>
                  <a:pt x="16778" y="773186"/>
                </a:cubicBezTo>
                <a:cubicBezTo>
                  <a:pt x="5593" y="880845"/>
                  <a:pt x="19574" y="762001"/>
                  <a:pt x="16778" y="764797"/>
                </a:cubicBezTo>
                <a:cubicBezTo>
                  <a:pt x="13982" y="767593"/>
                  <a:pt x="0" y="789964"/>
                  <a:pt x="0" y="789964"/>
                </a:cubicBezTo>
              </a:path>
            </a:pathLst>
          </a:custGeom>
          <a:noFill/>
          <a:ln w="12700" algn="ctr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350" y="1978025"/>
            <a:ext cx="853440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600" b="1" dirty="0" smtClean="0">
                <a:solidFill>
                  <a:schemeClr val="bg1"/>
                </a:solidFill>
                <a:latin typeface="+mn-lt"/>
              </a:rPr>
              <a:t>Лекция  № </a:t>
            </a:r>
            <a:r>
              <a:rPr lang="ru-RU" sz="3600" b="1" dirty="0" smtClean="0">
                <a:solidFill>
                  <a:schemeClr val="bg1"/>
                </a:solidFill>
              </a:rPr>
              <a:t>09</a:t>
            </a:r>
            <a:endParaRPr lang="ru-RU" sz="3600" b="1" dirty="0" smtClean="0">
              <a:solidFill>
                <a:schemeClr val="bg1"/>
              </a:solidFill>
              <a:latin typeface="+mn-lt"/>
            </a:endParaRPr>
          </a:p>
          <a:p>
            <a:pPr algn="ctr">
              <a:defRPr/>
            </a:pPr>
            <a:endParaRPr lang="ru-RU" sz="3600" b="1" dirty="0" smtClean="0">
              <a:solidFill>
                <a:schemeClr val="bg1"/>
              </a:solidFill>
              <a:latin typeface="+mn-lt"/>
            </a:endParaRPr>
          </a:p>
          <a:p>
            <a:pPr algn="ctr">
              <a:defRPr/>
            </a:pPr>
            <a:r>
              <a:rPr lang="ru-RU" sz="3600" b="1" dirty="0" smtClean="0">
                <a:solidFill>
                  <a:schemeClr val="bg1"/>
                </a:solidFill>
              </a:rPr>
              <a:t>Способы и средства защиты </a:t>
            </a:r>
          </a:p>
          <a:p>
            <a:pPr algn="ctr">
              <a:defRPr/>
            </a:pPr>
            <a:r>
              <a:rPr lang="ru-RU" sz="3600" b="1" dirty="0" smtClean="0">
                <a:solidFill>
                  <a:schemeClr val="bg1"/>
                </a:solidFill>
              </a:rPr>
              <a:t>акустической речевой информации</a:t>
            </a:r>
            <a:endParaRPr 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268760"/>
            <a:ext cx="4524375" cy="3895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2300" y="1673225"/>
            <a:ext cx="17621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Line 10"/>
          <p:cNvSpPr>
            <a:spLocks noChangeShapeType="1"/>
          </p:cNvSpPr>
          <p:nvPr/>
        </p:nvSpPr>
        <p:spPr bwMode="auto">
          <a:xfrm>
            <a:off x="5651500" y="3082925"/>
            <a:ext cx="22860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9224" name="Line 11"/>
          <p:cNvSpPr>
            <a:spLocks noChangeShapeType="1"/>
          </p:cNvSpPr>
          <p:nvPr/>
        </p:nvSpPr>
        <p:spPr bwMode="auto">
          <a:xfrm flipH="1">
            <a:off x="7785100" y="3349625"/>
            <a:ext cx="304800" cy="30480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9225" name="Line 12"/>
          <p:cNvSpPr>
            <a:spLocks noChangeShapeType="1"/>
          </p:cNvSpPr>
          <p:nvPr/>
        </p:nvSpPr>
        <p:spPr bwMode="auto">
          <a:xfrm flipH="1">
            <a:off x="7404100" y="3730625"/>
            <a:ext cx="304800" cy="30480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ru-RU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27900" y="3263900"/>
            <a:ext cx="685800" cy="685800"/>
            <a:chOff x="4080" y="2160"/>
            <a:chExt cx="432" cy="432"/>
          </a:xfrm>
        </p:grpSpPr>
        <p:sp>
          <p:nvSpPr>
            <p:cNvPr id="9254" name="Line 14"/>
            <p:cNvSpPr>
              <a:spLocks noChangeShapeType="1"/>
            </p:cNvSpPr>
            <p:nvPr/>
          </p:nvSpPr>
          <p:spPr bwMode="auto">
            <a:xfrm flipH="1">
              <a:off x="4320" y="2160"/>
              <a:ext cx="192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55" name="Line 15"/>
            <p:cNvSpPr>
              <a:spLocks noChangeShapeType="1"/>
            </p:cNvSpPr>
            <p:nvPr/>
          </p:nvSpPr>
          <p:spPr bwMode="auto">
            <a:xfrm flipH="1">
              <a:off x="4080" y="2400"/>
              <a:ext cx="192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227" name="Line 16"/>
          <p:cNvSpPr>
            <a:spLocks noChangeShapeType="1"/>
          </p:cNvSpPr>
          <p:nvPr/>
        </p:nvSpPr>
        <p:spPr bwMode="auto">
          <a:xfrm>
            <a:off x="5637213" y="3167063"/>
            <a:ext cx="2286000" cy="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9228" name="Line 19"/>
          <p:cNvSpPr>
            <a:spLocks noChangeShapeType="1"/>
          </p:cNvSpPr>
          <p:nvPr/>
        </p:nvSpPr>
        <p:spPr bwMode="auto">
          <a:xfrm flipV="1">
            <a:off x="6083300" y="2781300"/>
            <a:ext cx="0" cy="1368425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9229" name="Line 20"/>
          <p:cNvSpPr>
            <a:spLocks noChangeShapeType="1"/>
          </p:cNvSpPr>
          <p:nvPr/>
        </p:nvSpPr>
        <p:spPr bwMode="auto">
          <a:xfrm flipH="1" flipV="1">
            <a:off x="5867400" y="2709863"/>
            <a:ext cx="144463" cy="71437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30" name="Line 21"/>
          <p:cNvSpPr>
            <a:spLocks noChangeShapeType="1"/>
          </p:cNvSpPr>
          <p:nvPr/>
        </p:nvSpPr>
        <p:spPr bwMode="auto">
          <a:xfrm>
            <a:off x="4572000" y="3357563"/>
            <a:ext cx="1439863" cy="792162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31" name="Line 22"/>
          <p:cNvSpPr>
            <a:spLocks noChangeShapeType="1"/>
          </p:cNvSpPr>
          <p:nvPr/>
        </p:nvSpPr>
        <p:spPr bwMode="auto">
          <a:xfrm>
            <a:off x="4572000" y="2278063"/>
            <a:ext cx="0" cy="1079500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32" name="Line 23"/>
          <p:cNvSpPr>
            <a:spLocks noChangeShapeType="1"/>
          </p:cNvSpPr>
          <p:nvPr/>
        </p:nvSpPr>
        <p:spPr bwMode="auto">
          <a:xfrm>
            <a:off x="4603750" y="2249488"/>
            <a:ext cx="144463" cy="71437"/>
          </a:xfrm>
          <a:prstGeom prst="line">
            <a:avLst/>
          </a:prstGeom>
          <a:noFill/>
          <a:ln w="5715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33" name="AutoShape 24"/>
          <p:cNvSpPr>
            <a:spLocks noChangeArrowheads="1"/>
          </p:cNvSpPr>
          <p:nvPr/>
        </p:nvSpPr>
        <p:spPr bwMode="auto">
          <a:xfrm>
            <a:off x="4714875" y="2278063"/>
            <a:ext cx="215900" cy="144462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12700">
            <a:solidFill>
              <a:srgbClr val="66FF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9234" name="AutoShape 25"/>
          <p:cNvSpPr>
            <a:spLocks noChangeArrowheads="1"/>
          </p:cNvSpPr>
          <p:nvPr/>
        </p:nvSpPr>
        <p:spPr bwMode="auto">
          <a:xfrm>
            <a:off x="5713413" y="2565400"/>
            <a:ext cx="215900" cy="144463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12700">
            <a:solidFill>
              <a:srgbClr val="66FF33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9235" name="Oval 36"/>
          <p:cNvSpPr>
            <a:spLocks noChangeArrowheads="1"/>
          </p:cNvSpPr>
          <p:nvPr/>
        </p:nvSpPr>
        <p:spPr bwMode="auto">
          <a:xfrm>
            <a:off x="4643438" y="96838"/>
            <a:ext cx="2089150" cy="20161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graphicFrame>
        <p:nvGraphicFramePr>
          <p:cNvPr id="9218" name="Object 41"/>
          <p:cNvGraphicFramePr>
            <a:graphicFrameLocks noChangeAspect="1"/>
          </p:cNvGraphicFramePr>
          <p:nvPr/>
        </p:nvGraphicFramePr>
        <p:xfrm>
          <a:off x="277813" y="1268413"/>
          <a:ext cx="4006850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Image" r:id="rId5" imgW="6031746" imgH="6615873" progId="">
                  <p:embed/>
                </p:oleObj>
              </mc:Choice>
              <mc:Fallback>
                <p:oleObj name="Image" r:id="rId5" imgW="6031746" imgH="6615873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1268413"/>
                        <a:ext cx="4006850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Text Box 42"/>
          <p:cNvSpPr txBox="1">
            <a:spLocks noChangeArrowheads="1"/>
          </p:cNvSpPr>
          <p:nvPr/>
        </p:nvSpPr>
        <p:spPr bwMode="auto">
          <a:xfrm>
            <a:off x="107950" y="908050"/>
            <a:ext cx="1895475" cy="611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Акустический сигнал</a:t>
            </a:r>
            <a:r>
              <a:rPr lang="ru-RU" sz="1800">
                <a:latin typeface="Arial" pitchFamily="34" charset="0"/>
              </a:rPr>
              <a:t> </a:t>
            </a:r>
          </a:p>
        </p:txBody>
      </p:sp>
      <p:sp>
        <p:nvSpPr>
          <p:cNvPr id="9237" name="Text Box 43"/>
          <p:cNvSpPr txBox="1">
            <a:spLocks noChangeArrowheads="1"/>
          </p:cNvSpPr>
          <p:nvPr/>
        </p:nvSpPr>
        <p:spPr bwMode="auto">
          <a:xfrm>
            <a:off x="6783388" y="6062663"/>
            <a:ext cx="200342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Низкочастотный генератор шума</a:t>
            </a:r>
          </a:p>
        </p:txBody>
      </p:sp>
      <p:sp>
        <p:nvSpPr>
          <p:cNvPr id="9238" name="Text Box 44"/>
          <p:cNvSpPr txBox="1">
            <a:spLocks noChangeArrowheads="1"/>
          </p:cNvSpPr>
          <p:nvPr/>
        </p:nvSpPr>
        <p:spPr bwMode="auto">
          <a:xfrm>
            <a:off x="2484438" y="692150"/>
            <a:ext cx="21590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 err="1">
                <a:solidFill>
                  <a:schemeClr val="hlink"/>
                </a:solidFill>
                <a:latin typeface="Arial" pitchFamily="34" charset="0"/>
              </a:rPr>
              <a:t>Виброизлучатели</a:t>
            </a:r>
            <a:r>
              <a:rPr lang="ru-RU" sz="1600" dirty="0">
                <a:solidFill>
                  <a:schemeClr val="hlink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9239" name="Text Box 45"/>
          <p:cNvSpPr txBox="1">
            <a:spLocks noChangeArrowheads="1"/>
          </p:cNvSpPr>
          <p:nvPr/>
        </p:nvSpPr>
        <p:spPr bwMode="auto">
          <a:xfrm>
            <a:off x="6588125" y="5229225"/>
            <a:ext cx="2484438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Лазерная акустическая система разведки</a:t>
            </a:r>
          </a:p>
        </p:txBody>
      </p:sp>
      <p:sp>
        <p:nvSpPr>
          <p:cNvPr id="9240" name="Text Box 46"/>
          <p:cNvSpPr txBox="1">
            <a:spLocks noChangeArrowheads="1"/>
          </p:cNvSpPr>
          <p:nvPr/>
        </p:nvSpPr>
        <p:spPr bwMode="auto">
          <a:xfrm>
            <a:off x="142875" y="5622925"/>
            <a:ext cx="3492500" cy="1190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800" b="1">
                <a:latin typeface="Arial" pitchFamily="34" charset="0"/>
              </a:rPr>
              <a:t>Установка в выделенном помещении системы виброакустической маскировки</a:t>
            </a:r>
          </a:p>
        </p:txBody>
      </p:sp>
      <p:sp>
        <p:nvSpPr>
          <p:cNvPr id="9241" name="Text Box 48"/>
          <p:cNvSpPr txBox="1">
            <a:spLocks noChangeArrowheads="1"/>
          </p:cNvSpPr>
          <p:nvPr/>
        </p:nvSpPr>
        <p:spPr bwMode="auto">
          <a:xfrm>
            <a:off x="6840538" y="642938"/>
            <a:ext cx="2303462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9242" name="Line 49"/>
          <p:cNvSpPr>
            <a:spLocks noChangeShapeType="1"/>
          </p:cNvSpPr>
          <p:nvPr/>
        </p:nvSpPr>
        <p:spPr bwMode="auto">
          <a:xfrm>
            <a:off x="6424613" y="6213475"/>
            <a:ext cx="504825" cy="14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43" name="Line 50"/>
          <p:cNvSpPr>
            <a:spLocks noChangeShapeType="1"/>
          </p:cNvSpPr>
          <p:nvPr/>
        </p:nvSpPr>
        <p:spPr bwMode="auto">
          <a:xfrm flipV="1">
            <a:off x="4859338" y="1989138"/>
            <a:ext cx="360362" cy="287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44" name="Line 51"/>
          <p:cNvSpPr>
            <a:spLocks noChangeShapeType="1"/>
          </p:cNvSpPr>
          <p:nvPr/>
        </p:nvSpPr>
        <p:spPr bwMode="auto">
          <a:xfrm flipH="1" flipV="1">
            <a:off x="5724525" y="2133600"/>
            <a:ext cx="71438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245" name="Line 52"/>
          <p:cNvSpPr>
            <a:spLocks noChangeShapeType="1"/>
          </p:cNvSpPr>
          <p:nvPr/>
        </p:nvSpPr>
        <p:spPr bwMode="auto">
          <a:xfrm flipH="1">
            <a:off x="5572125" y="4365625"/>
            <a:ext cx="368300" cy="4206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9246" name="Рисунок 37" descr="СВ-45М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7138" y="477838"/>
            <a:ext cx="1317625" cy="125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7" name="Text Box 22"/>
          <p:cNvSpPr txBox="1">
            <a:spLocks noChangeArrowheads="1"/>
          </p:cNvSpPr>
          <p:nvPr/>
        </p:nvSpPr>
        <p:spPr bwMode="auto">
          <a:xfrm>
            <a:off x="7286625" y="2058988"/>
            <a:ext cx="1785938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Информативный сигнал</a:t>
            </a:r>
          </a:p>
        </p:txBody>
      </p:sp>
      <p:cxnSp>
        <p:nvCxnSpPr>
          <p:cNvPr id="9248" name="Прямая соединительная линия 36"/>
          <p:cNvCxnSpPr>
            <a:cxnSpLocks noChangeShapeType="1"/>
          </p:cNvCxnSpPr>
          <p:nvPr/>
        </p:nvCxnSpPr>
        <p:spPr bwMode="auto">
          <a:xfrm flipV="1">
            <a:off x="6929438" y="2500313"/>
            <a:ext cx="857250" cy="500062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268788" y="4725988"/>
            <a:ext cx="2089150" cy="2016125"/>
            <a:chOff x="68" y="2614"/>
            <a:chExt cx="1316" cy="1270"/>
          </a:xfrm>
          <a:solidFill>
            <a:schemeClr val="bg1"/>
          </a:solidFill>
        </p:grpSpPr>
        <p:sp>
          <p:nvSpPr>
            <p:cNvPr id="9252" name="Oval 32"/>
            <p:cNvSpPr>
              <a:spLocks noChangeArrowheads="1"/>
            </p:cNvSpPr>
            <p:nvPr/>
          </p:nvSpPr>
          <p:spPr bwMode="auto">
            <a:xfrm>
              <a:off x="68" y="2614"/>
              <a:ext cx="1316" cy="1270"/>
            </a:xfrm>
            <a:prstGeom prst="ellipse">
              <a:avLst/>
            </a:prstGeom>
            <a:grpFill/>
            <a:ln w="381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pic>
          <p:nvPicPr>
            <p:cNvPr id="9253" name="Picture 33" descr="Генер ВАШ Соната АВ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" y="2931"/>
              <a:ext cx="932" cy="5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50" name="Text Box 22"/>
          <p:cNvSpPr txBox="1">
            <a:spLocks noChangeArrowheads="1"/>
          </p:cNvSpPr>
          <p:nvPr/>
        </p:nvSpPr>
        <p:spPr bwMode="auto">
          <a:xfrm>
            <a:off x="4000500" y="4059238"/>
            <a:ext cx="1357313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FF0000"/>
                </a:solidFill>
                <a:latin typeface="Arial" pitchFamily="34" charset="0"/>
              </a:rPr>
              <a:t>Помеховый сигнал</a:t>
            </a:r>
          </a:p>
        </p:txBody>
      </p:sp>
      <p:cxnSp>
        <p:nvCxnSpPr>
          <p:cNvPr id="9251" name="Прямая соединительная линия 40"/>
          <p:cNvCxnSpPr>
            <a:cxnSpLocks noChangeShapeType="1"/>
          </p:cNvCxnSpPr>
          <p:nvPr/>
        </p:nvCxnSpPr>
        <p:spPr bwMode="auto">
          <a:xfrm rot="10800000" flipV="1">
            <a:off x="4857750" y="3214688"/>
            <a:ext cx="1571625" cy="928687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222" name="Line 9"/>
          <p:cNvSpPr>
            <a:spLocks noChangeShapeType="1"/>
          </p:cNvSpPr>
          <p:nvPr/>
        </p:nvSpPr>
        <p:spPr bwMode="auto">
          <a:xfrm flipH="1">
            <a:off x="5651500" y="1654175"/>
            <a:ext cx="1143000" cy="1447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9388" y="2492375"/>
            <a:ext cx="3960812" cy="3238500"/>
            <a:chOff x="605" y="1616"/>
            <a:chExt cx="1954" cy="1743"/>
          </a:xfrm>
        </p:grpSpPr>
        <p:graphicFrame>
          <p:nvGraphicFramePr>
            <p:cNvPr id="10245" name="Object 5"/>
            <p:cNvGraphicFramePr>
              <a:graphicFrameLocks noChangeAspect="1"/>
            </p:cNvGraphicFramePr>
            <p:nvPr/>
          </p:nvGraphicFramePr>
          <p:xfrm>
            <a:off x="605" y="1748"/>
            <a:ext cx="506" cy="1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4" name="Image" r:id="rId3" imgW="1574048" imgH="4990476" progId="">
                    <p:embed/>
                  </p:oleObj>
                </mc:Choice>
                <mc:Fallback>
                  <p:oleObj name="Image" r:id="rId3" imgW="1574048" imgH="4990476" progId="">
                    <p:embed/>
                    <p:pic>
                      <p:nvPicPr>
                        <p:cNvPr id="0" name="Picture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" y="1748"/>
                          <a:ext cx="506" cy="1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75" name="Picture 6" descr="Чел_за ПЭВМ_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5" y="2024"/>
              <a:ext cx="1584" cy="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6" name="Picture 7" descr="speak_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54" y="1616"/>
              <a:ext cx="320" cy="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8" name="Rectangle 9" descr="Горизонтальный кирпич"/>
          <p:cNvSpPr>
            <a:spLocks noChangeArrowheads="1"/>
          </p:cNvSpPr>
          <p:nvPr/>
        </p:nvSpPr>
        <p:spPr bwMode="auto">
          <a:xfrm>
            <a:off x="4067175" y="1844675"/>
            <a:ext cx="360363" cy="4824413"/>
          </a:xfrm>
          <a:prstGeom prst="rect">
            <a:avLst/>
          </a:prstGeom>
          <a:pattFill prst="horzBrick">
            <a:fgClr>
              <a:srgbClr val="CC6600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0249" name="Text Box 32"/>
          <p:cNvSpPr txBox="1">
            <a:spLocks noChangeArrowheads="1"/>
          </p:cNvSpPr>
          <p:nvPr/>
        </p:nvSpPr>
        <p:spPr bwMode="auto">
          <a:xfrm>
            <a:off x="6948488" y="3933825"/>
            <a:ext cx="2195512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 dirty="0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 dirty="0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 dirty="0" err="1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 dirty="0">
              <a:solidFill>
                <a:schemeClr val="hlink"/>
              </a:solidFill>
              <a:latin typeface="Arial" pitchFamily="34" charset="0"/>
            </a:endParaRPr>
          </a:p>
        </p:txBody>
      </p:sp>
      <p:graphicFrame>
        <p:nvGraphicFramePr>
          <p:cNvPr id="10242" name="Object 33"/>
          <p:cNvGraphicFramePr>
            <a:graphicFrameLocks noChangeAspect="1"/>
          </p:cNvGraphicFramePr>
          <p:nvPr/>
        </p:nvGraphicFramePr>
        <p:xfrm>
          <a:off x="4643438" y="692150"/>
          <a:ext cx="116522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Image" r:id="rId7" imgW="2450794" imgH="2869841" progId="">
                  <p:embed/>
                </p:oleObj>
              </mc:Choice>
              <mc:Fallback>
                <p:oleObj name="Image" r:id="rId7" imgW="2450794" imgH="2869841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692150"/>
                        <a:ext cx="116522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4"/>
          <p:cNvGraphicFramePr>
            <a:graphicFrameLocks noChangeAspect="1"/>
          </p:cNvGraphicFramePr>
          <p:nvPr/>
        </p:nvGraphicFramePr>
        <p:xfrm>
          <a:off x="4427538" y="2349500"/>
          <a:ext cx="146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Image" r:id="rId9" imgW="304547" imgH="685472" progId="">
                  <p:embed/>
                </p:oleObj>
              </mc:Choice>
              <mc:Fallback>
                <p:oleObj name="Image" r:id="rId9" imgW="304547" imgH="685472" progId="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349500"/>
                        <a:ext cx="1460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0" name="Picture 43" descr="Генер ВАШ Соната АВ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8175" y="5759450"/>
            <a:ext cx="1479550" cy="909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251" name="Picture 44" descr="Машина с ПРМ_обр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00788" y="1476375"/>
            <a:ext cx="2843212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45"/>
          <p:cNvSpPr>
            <a:spLocks noChangeArrowheads="1"/>
          </p:cNvSpPr>
          <p:nvPr/>
        </p:nvSpPr>
        <p:spPr bwMode="auto">
          <a:xfrm>
            <a:off x="3924300" y="5084763"/>
            <a:ext cx="142875" cy="431800"/>
          </a:xfrm>
          <a:prstGeom prst="rect">
            <a:avLst/>
          </a:prstGeom>
          <a:solidFill>
            <a:srgbClr val="808080"/>
          </a:solidFill>
          <a:ln w="57150" cmpd="thickThin">
            <a:solidFill>
              <a:schemeClr val="hlink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0253" name="Rectangle 46"/>
          <p:cNvSpPr>
            <a:spLocks noChangeArrowheads="1"/>
          </p:cNvSpPr>
          <p:nvPr/>
        </p:nvSpPr>
        <p:spPr bwMode="auto">
          <a:xfrm>
            <a:off x="4010025" y="2852738"/>
            <a:ext cx="71438" cy="2159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graphicFrame>
        <p:nvGraphicFramePr>
          <p:cNvPr id="10244" name="Object 51"/>
          <p:cNvGraphicFramePr>
            <a:graphicFrameLocks noChangeAspect="1"/>
          </p:cNvGraphicFramePr>
          <p:nvPr/>
        </p:nvGraphicFramePr>
        <p:xfrm>
          <a:off x="4572000" y="3933825"/>
          <a:ext cx="16319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Image" r:id="rId13" imgW="5549206" imgH="6641270" progId="">
                  <p:embed/>
                </p:oleObj>
              </mc:Choice>
              <mc:Fallback>
                <p:oleObj name="Image" r:id="rId13" imgW="5549206" imgH="664127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933825"/>
                        <a:ext cx="16319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Line 52"/>
          <p:cNvSpPr>
            <a:spLocks noChangeShapeType="1"/>
          </p:cNvSpPr>
          <p:nvPr/>
        </p:nvSpPr>
        <p:spPr bwMode="auto">
          <a:xfrm>
            <a:off x="4048125" y="3068638"/>
            <a:ext cx="0" cy="201612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5" name="Line 55"/>
          <p:cNvSpPr>
            <a:spLocks noChangeShapeType="1"/>
          </p:cNvSpPr>
          <p:nvPr/>
        </p:nvSpPr>
        <p:spPr bwMode="auto">
          <a:xfrm flipV="1">
            <a:off x="4121150" y="2636838"/>
            <a:ext cx="287338" cy="287337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6" name="Line 56"/>
          <p:cNvSpPr>
            <a:spLocks noChangeShapeType="1"/>
          </p:cNvSpPr>
          <p:nvPr/>
        </p:nvSpPr>
        <p:spPr bwMode="auto">
          <a:xfrm flipV="1">
            <a:off x="4067175" y="2565400"/>
            <a:ext cx="360363" cy="71438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7" name="Line 57"/>
          <p:cNvSpPr>
            <a:spLocks noChangeShapeType="1"/>
          </p:cNvSpPr>
          <p:nvPr/>
        </p:nvSpPr>
        <p:spPr bwMode="auto">
          <a:xfrm flipV="1">
            <a:off x="3276600" y="5445125"/>
            <a:ext cx="647700" cy="360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8" name="Text Box 58"/>
          <p:cNvSpPr txBox="1">
            <a:spLocks noChangeArrowheads="1"/>
          </p:cNvSpPr>
          <p:nvPr/>
        </p:nvSpPr>
        <p:spPr bwMode="auto">
          <a:xfrm>
            <a:off x="6948488" y="3213100"/>
            <a:ext cx="1943100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Мобильный приемный пункт</a:t>
            </a:r>
          </a:p>
        </p:txBody>
      </p:sp>
      <p:sp>
        <p:nvSpPr>
          <p:cNvPr id="10259" name="Text Box 59"/>
          <p:cNvSpPr txBox="1">
            <a:spLocks noChangeArrowheads="1"/>
          </p:cNvSpPr>
          <p:nvPr/>
        </p:nvSpPr>
        <p:spPr bwMode="auto">
          <a:xfrm>
            <a:off x="34925" y="5949950"/>
            <a:ext cx="200342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Низкочастотный генератор шума</a:t>
            </a:r>
          </a:p>
        </p:txBody>
      </p:sp>
      <p:sp>
        <p:nvSpPr>
          <p:cNvPr id="10260" name="Text Box 61"/>
          <p:cNvSpPr txBox="1">
            <a:spLocks noChangeArrowheads="1"/>
          </p:cNvSpPr>
          <p:nvPr/>
        </p:nvSpPr>
        <p:spPr bwMode="auto">
          <a:xfrm>
            <a:off x="4427538" y="6021388"/>
            <a:ext cx="20034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Виброизлучатель</a:t>
            </a:r>
          </a:p>
        </p:txBody>
      </p:sp>
      <p:sp>
        <p:nvSpPr>
          <p:cNvPr id="10261" name="Text Box 63"/>
          <p:cNvSpPr txBox="1">
            <a:spLocks noChangeArrowheads="1"/>
          </p:cNvSpPr>
          <p:nvPr/>
        </p:nvSpPr>
        <p:spPr bwMode="auto">
          <a:xfrm>
            <a:off x="5292725" y="333375"/>
            <a:ext cx="20034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000000"/>
                </a:solidFill>
                <a:latin typeface="Arial" pitchFamily="34" charset="0"/>
              </a:rPr>
              <a:t>Радиостетоскоп</a:t>
            </a:r>
          </a:p>
        </p:txBody>
      </p:sp>
      <p:sp>
        <p:nvSpPr>
          <p:cNvPr id="10262" name="Text Box 65"/>
          <p:cNvSpPr txBox="1">
            <a:spLocks noChangeArrowheads="1"/>
          </p:cNvSpPr>
          <p:nvPr/>
        </p:nvSpPr>
        <p:spPr bwMode="auto">
          <a:xfrm>
            <a:off x="4787900" y="2997200"/>
            <a:ext cx="1584325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>
                <a:solidFill>
                  <a:schemeClr val="hlink"/>
                </a:solidFill>
                <a:latin typeface="Times New Roman" pitchFamily="18" charset="0"/>
              </a:rPr>
              <a:t>Помеховый вибрационный сигнал</a:t>
            </a: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 rot="-1404727">
            <a:off x="4618038" y="2349500"/>
            <a:ext cx="996950" cy="333375"/>
            <a:chOff x="2909" y="1581"/>
            <a:chExt cx="628" cy="210"/>
          </a:xfrm>
        </p:grpSpPr>
        <p:sp>
          <p:nvSpPr>
            <p:cNvPr id="10273" name="AutoShape 53"/>
            <p:cNvSpPr>
              <a:spLocks noChangeArrowheads="1"/>
            </p:cNvSpPr>
            <p:nvPr/>
          </p:nvSpPr>
          <p:spPr bwMode="auto">
            <a:xfrm rot="-3358782">
              <a:off x="3111" y="1417"/>
              <a:ext cx="172" cy="576"/>
            </a:xfrm>
            <a:prstGeom prst="lightningBolt">
              <a:avLst/>
            </a:prstGeom>
            <a:solidFill>
              <a:srgbClr val="3366CC"/>
            </a:solidFill>
            <a:ln w="12700">
              <a:solidFill>
                <a:schemeClr val="bg2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sp>
          <p:nvSpPr>
            <p:cNvPr id="10274" name="AutoShape 67"/>
            <p:cNvSpPr>
              <a:spLocks noChangeArrowheads="1"/>
            </p:cNvSpPr>
            <p:nvPr/>
          </p:nvSpPr>
          <p:spPr bwMode="auto">
            <a:xfrm rot="-3358782">
              <a:off x="3163" y="1379"/>
              <a:ext cx="172" cy="576"/>
            </a:xfrm>
            <a:prstGeom prst="lightningBolt">
              <a:avLst/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 rot="1271644">
            <a:off x="6804025" y="1052513"/>
            <a:ext cx="996950" cy="333375"/>
            <a:chOff x="2909" y="1581"/>
            <a:chExt cx="628" cy="210"/>
          </a:xfrm>
        </p:grpSpPr>
        <p:sp>
          <p:nvSpPr>
            <p:cNvPr id="10271" name="AutoShape 70"/>
            <p:cNvSpPr>
              <a:spLocks noChangeArrowheads="1"/>
            </p:cNvSpPr>
            <p:nvPr/>
          </p:nvSpPr>
          <p:spPr bwMode="auto">
            <a:xfrm rot="-3358782">
              <a:off x="3111" y="1417"/>
              <a:ext cx="172" cy="576"/>
            </a:xfrm>
            <a:prstGeom prst="lightningBolt">
              <a:avLst/>
            </a:prstGeom>
            <a:solidFill>
              <a:srgbClr val="3366CC"/>
            </a:solidFill>
            <a:ln w="12700">
              <a:solidFill>
                <a:schemeClr val="bg2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sp>
          <p:nvSpPr>
            <p:cNvPr id="10272" name="AutoShape 71"/>
            <p:cNvSpPr>
              <a:spLocks noChangeArrowheads="1"/>
            </p:cNvSpPr>
            <p:nvPr/>
          </p:nvSpPr>
          <p:spPr bwMode="auto">
            <a:xfrm rot="-3358782">
              <a:off x="3163" y="1379"/>
              <a:ext cx="172" cy="576"/>
            </a:xfrm>
            <a:prstGeom prst="lightningBolt">
              <a:avLst/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</p:grpSp>
      <p:sp>
        <p:nvSpPr>
          <p:cNvPr id="10265" name="Text Box 74"/>
          <p:cNvSpPr txBox="1">
            <a:spLocks noChangeArrowheads="1"/>
          </p:cNvSpPr>
          <p:nvPr/>
        </p:nvSpPr>
        <p:spPr bwMode="auto">
          <a:xfrm>
            <a:off x="1979613" y="2060575"/>
            <a:ext cx="1943100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>
                <a:latin typeface="Times New Roman" pitchFamily="18" charset="0"/>
              </a:rPr>
              <a:t>Информативный вибрационный сигнал</a:t>
            </a:r>
          </a:p>
        </p:txBody>
      </p:sp>
      <p:sp>
        <p:nvSpPr>
          <p:cNvPr id="10266" name="Line 75"/>
          <p:cNvSpPr>
            <a:spLocks noChangeShapeType="1"/>
          </p:cNvSpPr>
          <p:nvPr/>
        </p:nvSpPr>
        <p:spPr bwMode="auto">
          <a:xfrm>
            <a:off x="3708400" y="2349500"/>
            <a:ext cx="503238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67" name="Line 76"/>
          <p:cNvSpPr>
            <a:spLocks noChangeShapeType="1"/>
          </p:cNvSpPr>
          <p:nvPr/>
        </p:nvSpPr>
        <p:spPr bwMode="auto">
          <a:xfrm flipH="1">
            <a:off x="4500563" y="1125538"/>
            <a:ext cx="1008062" cy="1366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68" name="Line 77"/>
          <p:cNvSpPr>
            <a:spLocks noChangeShapeType="1"/>
          </p:cNvSpPr>
          <p:nvPr/>
        </p:nvSpPr>
        <p:spPr bwMode="auto">
          <a:xfrm>
            <a:off x="4211638" y="2852738"/>
            <a:ext cx="576262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69" name="Line 78"/>
          <p:cNvSpPr>
            <a:spLocks noChangeShapeType="1"/>
          </p:cNvSpPr>
          <p:nvPr/>
        </p:nvSpPr>
        <p:spPr bwMode="auto">
          <a:xfrm>
            <a:off x="4067175" y="3068638"/>
            <a:ext cx="1081088" cy="2160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70" name="Text Box 79"/>
          <p:cNvSpPr txBox="1">
            <a:spLocks noChangeArrowheads="1"/>
          </p:cNvSpPr>
          <p:nvPr/>
        </p:nvSpPr>
        <p:spPr bwMode="auto">
          <a:xfrm>
            <a:off x="179388" y="188913"/>
            <a:ext cx="3492500" cy="1190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800" b="1">
                <a:latin typeface="Arial" pitchFamily="34" charset="0"/>
              </a:rPr>
              <a:t>Установка в выделенном помещении системы виброакустической маскировки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Freeform 4"/>
          <p:cNvSpPr>
            <a:spLocks/>
          </p:cNvSpPr>
          <p:nvPr/>
        </p:nvSpPr>
        <p:spPr bwMode="auto">
          <a:xfrm>
            <a:off x="42863" y="549275"/>
            <a:ext cx="3917950" cy="3987800"/>
          </a:xfrm>
          <a:custGeom>
            <a:avLst/>
            <a:gdLst>
              <a:gd name="T0" fmla="*/ 2147483647 w 2468"/>
              <a:gd name="T1" fmla="*/ 2147483647 h 2512"/>
              <a:gd name="T2" fmla="*/ 2147483647 w 2468"/>
              <a:gd name="T3" fmla="*/ 2147483647 h 2512"/>
              <a:gd name="T4" fmla="*/ 2147483647 w 2468"/>
              <a:gd name="T5" fmla="*/ 2147483647 h 2512"/>
              <a:gd name="T6" fmla="*/ 2147483647 w 2468"/>
              <a:gd name="T7" fmla="*/ 2147483647 h 2512"/>
              <a:gd name="T8" fmla="*/ 2147483647 w 2468"/>
              <a:gd name="T9" fmla="*/ 2147483647 h 2512"/>
              <a:gd name="T10" fmla="*/ 2147483647 w 2468"/>
              <a:gd name="T11" fmla="*/ 2147483647 h 2512"/>
              <a:gd name="T12" fmla="*/ 2147483647 w 2468"/>
              <a:gd name="T13" fmla="*/ 2147483647 h 2512"/>
              <a:gd name="T14" fmla="*/ 2147483647 w 2468"/>
              <a:gd name="T15" fmla="*/ 2147483647 h 2512"/>
              <a:gd name="T16" fmla="*/ 2147483647 w 2468"/>
              <a:gd name="T17" fmla="*/ 2147483647 h 2512"/>
              <a:gd name="T18" fmla="*/ 2147483647 w 2468"/>
              <a:gd name="T19" fmla="*/ 2147483647 h 2512"/>
              <a:gd name="T20" fmla="*/ 2147483647 w 2468"/>
              <a:gd name="T21" fmla="*/ 2147483647 h 2512"/>
              <a:gd name="T22" fmla="*/ 2147483647 w 2468"/>
              <a:gd name="T23" fmla="*/ 2147483647 h 2512"/>
              <a:gd name="T24" fmla="*/ 2147483647 w 2468"/>
              <a:gd name="T25" fmla="*/ 2147483647 h 2512"/>
              <a:gd name="T26" fmla="*/ 2147483647 w 2468"/>
              <a:gd name="T27" fmla="*/ 2147483647 h 2512"/>
              <a:gd name="T28" fmla="*/ 2147483647 w 2468"/>
              <a:gd name="T29" fmla="*/ 2147483647 h 2512"/>
              <a:gd name="T30" fmla="*/ 2147483647 w 2468"/>
              <a:gd name="T31" fmla="*/ 2147483647 h 2512"/>
              <a:gd name="T32" fmla="*/ 2147483647 w 2468"/>
              <a:gd name="T33" fmla="*/ 2147483647 h 2512"/>
              <a:gd name="T34" fmla="*/ 2147483647 w 2468"/>
              <a:gd name="T35" fmla="*/ 2147483647 h 2512"/>
              <a:gd name="T36" fmla="*/ 2147483647 w 2468"/>
              <a:gd name="T37" fmla="*/ 2147483647 h 2512"/>
              <a:gd name="T38" fmla="*/ 2147483647 w 2468"/>
              <a:gd name="T39" fmla="*/ 2147483647 h 2512"/>
              <a:gd name="T40" fmla="*/ 2147483647 w 2468"/>
              <a:gd name="T41" fmla="*/ 2147483647 h 2512"/>
              <a:gd name="T42" fmla="*/ 2147483647 w 2468"/>
              <a:gd name="T43" fmla="*/ 2147483647 h 2512"/>
              <a:gd name="T44" fmla="*/ 2147483647 w 2468"/>
              <a:gd name="T45" fmla="*/ 2147483647 h 2512"/>
              <a:gd name="T46" fmla="*/ 2147483647 w 2468"/>
              <a:gd name="T47" fmla="*/ 2147483647 h 2512"/>
              <a:gd name="T48" fmla="*/ 2147483647 w 2468"/>
              <a:gd name="T49" fmla="*/ 2147483647 h 2512"/>
              <a:gd name="T50" fmla="*/ 2147483647 w 2468"/>
              <a:gd name="T51" fmla="*/ 2147483647 h 2512"/>
              <a:gd name="T52" fmla="*/ 2147483647 w 2468"/>
              <a:gd name="T53" fmla="*/ 2147483647 h 2512"/>
              <a:gd name="T54" fmla="*/ 2147483647 w 2468"/>
              <a:gd name="T55" fmla="*/ 2147483647 h 2512"/>
              <a:gd name="T56" fmla="*/ 2147483647 w 2468"/>
              <a:gd name="T57" fmla="*/ 2147483647 h 2512"/>
              <a:gd name="T58" fmla="*/ 2147483647 w 2468"/>
              <a:gd name="T59" fmla="*/ 2147483647 h 2512"/>
              <a:gd name="T60" fmla="*/ 2147483647 w 2468"/>
              <a:gd name="T61" fmla="*/ 2147483647 h 2512"/>
              <a:gd name="T62" fmla="*/ 2147483647 w 2468"/>
              <a:gd name="T63" fmla="*/ 2147483647 h 2512"/>
              <a:gd name="T64" fmla="*/ 2147483647 w 2468"/>
              <a:gd name="T65" fmla="*/ 2147483647 h 2512"/>
              <a:gd name="T66" fmla="*/ 2147483647 w 2468"/>
              <a:gd name="T67" fmla="*/ 2147483647 h 2512"/>
              <a:gd name="T68" fmla="*/ 2147483647 w 2468"/>
              <a:gd name="T69" fmla="*/ 2147483647 h 2512"/>
              <a:gd name="T70" fmla="*/ 2147483647 w 2468"/>
              <a:gd name="T71" fmla="*/ 2147483647 h 2512"/>
              <a:gd name="T72" fmla="*/ 2147483647 w 2468"/>
              <a:gd name="T73" fmla="*/ 2147483647 h 2512"/>
              <a:gd name="T74" fmla="*/ 2147483647 w 2468"/>
              <a:gd name="T75" fmla="*/ 2147483647 h 2512"/>
              <a:gd name="T76" fmla="*/ 2147483647 w 2468"/>
              <a:gd name="T77" fmla="*/ 2147483647 h 2512"/>
              <a:gd name="T78" fmla="*/ 2147483647 w 2468"/>
              <a:gd name="T79" fmla="*/ 2147483647 h 2512"/>
              <a:gd name="T80" fmla="*/ 2147483647 w 2468"/>
              <a:gd name="T81" fmla="*/ 2147483647 h 2512"/>
              <a:gd name="T82" fmla="*/ 2147483647 w 2468"/>
              <a:gd name="T83" fmla="*/ 2147483647 h 2512"/>
              <a:gd name="T84" fmla="*/ 2147483647 w 2468"/>
              <a:gd name="T85" fmla="*/ 2147483647 h 2512"/>
              <a:gd name="T86" fmla="*/ 2147483647 w 2468"/>
              <a:gd name="T87" fmla="*/ 2147483647 h 2512"/>
              <a:gd name="T88" fmla="*/ 2147483647 w 2468"/>
              <a:gd name="T89" fmla="*/ 2147483647 h 2512"/>
              <a:gd name="T90" fmla="*/ 2147483647 w 2468"/>
              <a:gd name="T91" fmla="*/ 2147483647 h 2512"/>
              <a:gd name="T92" fmla="*/ 2147483647 w 2468"/>
              <a:gd name="T93" fmla="*/ 2147483647 h 2512"/>
              <a:gd name="T94" fmla="*/ 2147483647 w 2468"/>
              <a:gd name="T95" fmla="*/ 2147483647 h 2512"/>
              <a:gd name="T96" fmla="*/ 2147483647 w 2468"/>
              <a:gd name="T97" fmla="*/ 0 h 2512"/>
              <a:gd name="T98" fmla="*/ 2147483647 w 2468"/>
              <a:gd name="T99" fmla="*/ 2147483647 h 2512"/>
              <a:gd name="T100" fmla="*/ 2147483647 w 2468"/>
              <a:gd name="T101" fmla="*/ 2147483647 h 25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468"/>
              <a:gd name="T154" fmla="*/ 0 h 2512"/>
              <a:gd name="T155" fmla="*/ 2468 w 2468"/>
              <a:gd name="T156" fmla="*/ 2512 h 25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468" h="2512">
                <a:moveTo>
                  <a:pt x="655" y="40"/>
                </a:moveTo>
                <a:cubicBezTo>
                  <a:pt x="528" y="45"/>
                  <a:pt x="409" y="51"/>
                  <a:pt x="302" y="122"/>
                </a:cubicBezTo>
                <a:cubicBezTo>
                  <a:pt x="298" y="129"/>
                  <a:pt x="295" y="136"/>
                  <a:pt x="289" y="142"/>
                </a:cubicBezTo>
                <a:cubicBezTo>
                  <a:pt x="283" y="148"/>
                  <a:pt x="273" y="150"/>
                  <a:pt x="268" y="156"/>
                </a:cubicBezTo>
                <a:cubicBezTo>
                  <a:pt x="226" y="207"/>
                  <a:pt x="284" y="164"/>
                  <a:pt x="235" y="196"/>
                </a:cubicBezTo>
                <a:cubicBezTo>
                  <a:pt x="226" y="210"/>
                  <a:pt x="217" y="223"/>
                  <a:pt x="208" y="237"/>
                </a:cubicBezTo>
                <a:cubicBezTo>
                  <a:pt x="203" y="244"/>
                  <a:pt x="194" y="257"/>
                  <a:pt x="194" y="257"/>
                </a:cubicBezTo>
                <a:cubicBezTo>
                  <a:pt x="189" y="271"/>
                  <a:pt x="184" y="284"/>
                  <a:pt x="180" y="298"/>
                </a:cubicBezTo>
                <a:cubicBezTo>
                  <a:pt x="176" y="312"/>
                  <a:pt x="167" y="339"/>
                  <a:pt x="167" y="339"/>
                </a:cubicBezTo>
                <a:cubicBezTo>
                  <a:pt x="160" y="431"/>
                  <a:pt x="155" y="524"/>
                  <a:pt x="147" y="616"/>
                </a:cubicBezTo>
                <a:cubicBezTo>
                  <a:pt x="147" y="617"/>
                  <a:pt x="135" y="698"/>
                  <a:pt x="133" y="704"/>
                </a:cubicBezTo>
                <a:cubicBezTo>
                  <a:pt x="127" y="719"/>
                  <a:pt x="106" y="745"/>
                  <a:pt x="106" y="745"/>
                </a:cubicBezTo>
                <a:cubicBezTo>
                  <a:pt x="94" y="790"/>
                  <a:pt x="81" y="832"/>
                  <a:pt x="65" y="874"/>
                </a:cubicBezTo>
                <a:cubicBezTo>
                  <a:pt x="44" y="929"/>
                  <a:pt x="76" y="870"/>
                  <a:pt x="52" y="942"/>
                </a:cubicBezTo>
                <a:cubicBezTo>
                  <a:pt x="49" y="950"/>
                  <a:pt x="42" y="955"/>
                  <a:pt x="38" y="962"/>
                </a:cubicBezTo>
                <a:cubicBezTo>
                  <a:pt x="30" y="977"/>
                  <a:pt x="28" y="1000"/>
                  <a:pt x="25" y="1016"/>
                </a:cubicBezTo>
                <a:cubicBezTo>
                  <a:pt x="19" y="1152"/>
                  <a:pt x="21" y="1282"/>
                  <a:pt x="38" y="1416"/>
                </a:cubicBezTo>
                <a:cubicBezTo>
                  <a:pt x="55" y="1717"/>
                  <a:pt x="0" y="2043"/>
                  <a:pt x="174" y="2304"/>
                </a:cubicBezTo>
                <a:cubicBezTo>
                  <a:pt x="182" y="2331"/>
                  <a:pt x="191" y="2342"/>
                  <a:pt x="214" y="2358"/>
                </a:cubicBezTo>
                <a:cubicBezTo>
                  <a:pt x="235" y="2389"/>
                  <a:pt x="276" y="2402"/>
                  <a:pt x="309" y="2419"/>
                </a:cubicBezTo>
                <a:cubicBezTo>
                  <a:pt x="403" y="2466"/>
                  <a:pt x="510" y="2484"/>
                  <a:pt x="614" y="2500"/>
                </a:cubicBezTo>
                <a:cubicBezTo>
                  <a:pt x="786" y="2497"/>
                  <a:pt x="959" y="2512"/>
                  <a:pt x="1129" y="2487"/>
                </a:cubicBezTo>
                <a:cubicBezTo>
                  <a:pt x="1157" y="2483"/>
                  <a:pt x="1178" y="2469"/>
                  <a:pt x="1204" y="2460"/>
                </a:cubicBezTo>
                <a:cubicBezTo>
                  <a:pt x="1258" y="2442"/>
                  <a:pt x="1317" y="2433"/>
                  <a:pt x="1373" y="2426"/>
                </a:cubicBezTo>
                <a:cubicBezTo>
                  <a:pt x="1418" y="2410"/>
                  <a:pt x="1363" y="2428"/>
                  <a:pt x="1441" y="2412"/>
                </a:cubicBezTo>
                <a:cubicBezTo>
                  <a:pt x="1476" y="2405"/>
                  <a:pt x="1506" y="2380"/>
                  <a:pt x="1542" y="2371"/>
                </a:cubicBezTo>
                <a:cubicBezTo>
                  <a:pt x="1690" y="2280"/>
                  <a:pt x="1915" y="2308"/>
                  <a:pt x="2071" y="2304"/>
                </a:cubicBezTo>
                <a:cubicBezTo>
                  <a:pt x="2098" y="2297"/>
                  <a:pt x="2120" y="2285"/>
                  <a:pt x="2146" y="2277"/>
                </a:cubicBezTo>
                <a:cubicBezTo>
                  <a:pt x="2153" y="2270"/>
                  <a:pt x="2158" y="2262"/>
                  <a:pt x="2166" y="2256"/>
                </a:cubicBezTo>
                <a:cubicBezTo>
                  <a:pt x="2174" y="2250"/>
                  <a:pt x="2185" y="2249"/>
                  <a:pt x="2193" y="2243"/>
                </a:cubicBezTo>
                <a:cubicBezTo>
                  <a:pt x="2205" y="2233"/>
                  <a:pt x="2251" y="2170"/>
                  <a:pt x="2254" y="2161"/>
                </a:cubicBezTo>
                <a:cubicBezTo>
                  <a:pt x="2270" y="2116"/>
                  <a:pt x="2273" y="2075"/>
                  <a:pt x="2295" y="2033"/>
                </a:cubicBezTo>
                <a:cubicBezTo>
                  <a:pt x="2306" y="1959"/>
                  <a:pt x="2321" y="1873"/>
                  <a:pt x="2362" y="1809"/>
                </a:cubicBezTo>
                <a:cubicBezTo>
                  <a:pt x="2375" y="1745"/>
                  <a:pt x="2400" y="1683"/>
                  <a:pt x="2417" y="1619"/>
                </a:cubicBezTo>
                <a:cubicBezTo>
                  <a:pt x="2444" y="1404"/>
                  <a:pt x="2468" y="1196"/>
                  <a:pt x="2356" y="1016"/>
                </a:cubicBezTo>
                <a:cubicBezTo>
                  <a:pt x="2346" y="976"/>
                  <a:pt x="2327" y="951"/>
                  <a:pt x="2308" y="915"/>
                </a:cubicBezTo>
                <a:cubicBezTo>
                  <a:pt x="2306" y="906"/>
                  <a:pt x="2306" y="895"/>
                  <a:pt x="2301" y="887"/>
                </a:cubicBezTo>
                <a:cubicBezTo>
                  <a:pt x="2296" y="879"/>
                  <a:pt x="2285" y="876"/>
                  <a:pt x="2281" y="867"/>
                </a:cubicBezTo>
                <a:cubicBezTo>
                  <a:pt x="2277" y="858"/>
                  <a:pt x="2269" y="770"/>
                  <a:pt x="2268" y="765"/>
                </a:cubicBezTo>
                <a:cubicBezTo>
                  <a:pt x="2266" y="630"/>
                  <a:pt x="2265" y="494"/>
                  <a:pt x="2261" y="359"/>
                </a:cubicBezTo>
                <a:cubicBezTo>
                  <a:pt x="2261" y="352"/>
                  <a:pt x="2256" y="346"/>
                  <a:pt x="2254" y="339"/>
                </a:cubicBezTo>
                <a:cubicBezTo>
                  <a:pt x="2245" y="300"/>
                  <a:pt x="2244" y="260"/>
                  <a:pt x="2213" y="230"/>
                </a:cubicBezTo>
                <a:cubicBezTo>
                  <a:pt x="2186" y="203"/>
                  <a:pt x="2157" y="194"/>
                  <a:pt x="2125" y="176"/>
                </a:cubicBezTo>
                <a:cubicBezTo>
                  <a:pt x="2103" y="163"/>
                  <a:pt x="2078" y="150"/>
                  <a:pt x="2051" y="149"/>
                </a:cubicBezTo>
                <a:cubicBezTo>
                  <a:pt x="1924" y="145"/>
                  <a:pt x="1798" y="144"/>
                  <a:pt x="1671" y="142"/>
                </a:cubicBezTo>
                <a:cubicBezTo>
                  <a:pt x="1620" y="134"/>
                  <a:pt x="1574" y="117"/>
                  <a:pt x="1522" y="108"/>
                </a:cubicBezTo>
                <a:cubicBezTo>
                  <a:pt x="1488" y="95"/>
                  <a:pt x="1452" y="85"/>
                  <a:pt x="1420" y="67"/>
                </a:cubicBezTo>
                <a:cubicBezTo>
                  <a:pt x="1403" y="57"/>
                  <a:pt x="1393" y="47"/>
                  <a:pt x="1373" y="40"/>
                </a:cubicBezTo>
                <a:cubicBezTo>
                  <a:pt x="1309" y="19"/>
                  <a:pt x="1244" y="10"/>
                  <a:pt x="1177" y="0"/>
                </a:cubicBezTo>
                <a:cubicBezTo>
                  <a:pt x="976" y="4"/>
                  <a:pt x="841" y="3"/>
                  <a:pt x="662" y="20"/>
                </a:cubicBezTo>
                <a:cubicBezTo>
                  <a:pt x="615" y="36"/>
                  <a:pt x="632" y="24"/>
                  <a:pt x="607" y="47"/>
                </a:cubicBezTo>
              </a:path>
            </a:pathLst>
          </a:cu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11269" name="Picture 5" descr="Два чел_один сидит_ВТС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675" y="915988"/>
            <a:ext cx="2814638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Freeform 6"/>
          <p:cNvSpPr>
            <a:spLocks/>
          </p:cNvSpPr>
          <p:nvPr/>
        </p:nvSpPr>
        <p:spPr bwMode="auto">
          <a:xfrm>
            <a:off x="212725" y="817563"/>
            <a:ext cx="3627438" cy="3549650"/>
          </a:xfrm>
          <a:custGeom>
            <a:avLst/>
            <a:gdLst>
              <a:gd name="T0" fmla="*/ 2147483647 w 2285"/>
              <a:gd name="T1" fmla="*/ 0 h 2236"/>
              <a:gd name="T2" fmla="*/ 2147483647 w 2285"/>
              <a:gd name="T3" fmla="*/ 2147483647 h 2236"/>
              <a:gd name="T4" fmla="*/ 2147483647 w 2285"/>
              <a:gd name="T5" fmla="*/ 2147483647 h 2236"/>
              <a:gd name="T6" fmla="*/ 2147483647 w 2285"/>
              <a:gd name="T7" fmla="*/ 2147483647 h 2236"/>
              <a:gd name="T8" fmla="*/ 2147483647 w 2285"/>
              <a:gd name="T9" fmla="*/ 2147483647 h 2236"/>
              <a:gd name="T10" fmla="*/ 2147483647 w 2285"/>
              <a:gd name="T11" fmla="*/ 2147483647 h 2236"/>
              <a:gd name="T12" fmla="*/ 2147483647 w 2285"/>
              <a:gd name="T13" fmla="*/ 2147483647 h 2236"/>
              <a:gd name="T14" fmla="*/ 2147483647 w 2285"/>
              <a:gd name="T15" fmla="*/ 2147483647 h 2236"/>
              <a:gd name="T16" fmla="*/ 2147483647 w 2285"/>
              <a:gd name="T17" fmla="*/ 2147483647 h 2236"/>
              <a:gd name="T18" fmla="*/ 2147483647 w 2285"/>
              <a:gd name="T19" fmla="*/ 2147483647 h 2236"/>
              <a:gd name="T20" fmla="*/ 2147483647 w 2285"/>
              <a:gd name="T21" fmla="*/ 2147483647 h 2236"/>
              <a:gd name="T22" fmla="*/ 2147483647 w 2285"/>
              <a:gd name="T23" fmla="*/ 2147483647 h 2236"/>
              <a:gd name="T24" fmla="*/ 2147483647 w 2285"/>
              <a:gd name="T25" fmla="*/ 2147483647 h 2236"/>
              <a:gd name="T26" fmla="*/ 2147483647 w 2285"/>
              <a:gd name="T27" fmla="*/ 2147483647 h 2236"/>
              <a:gd name="T28" fmla="*/ 2147483647 w 2285"/>
              <a:gd name="T29" fmla="*/ 2147483647 h 2236"/>
              <a:gd name="T30" fmla="*/ 2147483647 w 2285"/>
              <a:gd name="T31" fmla="*/ 2147483647 h 2236"/>
              <a:gd name="T32" fmla="*/ 2147483647 w 2285"/>
              <a:gd name="T33" fmla="*/ 2147483647 h 2236"/>
              <a:gd name="T34" fmla="*/ 2147483647 w 2285"/>
              <a:gd name="T35" fmla="*/ 2147483647 h 2236"/>
              <a:gd name="T36" fmla="*/ 2147483647 w 2285"/>
              <a:gd name="T37" fmla="*/ 2147483647 h 2236"/>
              <a:gd name="T38" fmla="*/ 2147483647 w 2285"/>
              <a:gd name="T39" fmla="*/ 2147483647 h 2236"/>
              <a:gd name="T40" fmla="*/ 2147483647 w 2285"/>
              <a:gd name="T41" fmla="*/ 2147483647 h 2236"/>
              <a:gd name="T42" fmla="*/ 2147483647 w 2285"/>
              <a:gd name="T43" fmla="*/ 2147483647 h 2236"/>
              <a:gd name="T44" fmla="*/ 2147483647 w 2285"/>
              <a:gd name="T45" fmla="*/ 2147483647 h 2236"/>
              <a:gd name="T46" fmla="*/ 2147483647 w 2285"/>
              <a:gd name="T47" fmla="*/ 2147483647 h 2236"/>
              <a:gd name="T48" fmla="*/ 2147483647 w 2285"/>
              <a:gd name="T49" fmla="*/ 2147483647 h 2236"/>
              <a:gd name="T50" fmla="*/ 2147483647 w 2285"/>
              <a:gd name="T51" fmla="*/ 2147483647 h 2236"/>
              <a:gd name="T52" fmla="*/ 2147483647 w 2285"/>
              <a:gd name="T53" fmla="*/ 2147483647 h 2236"/>
              <a:gd name="T54" fmla="*/ 2147483647 w 2285"/>
              <a:gd name="T55" fmla="*/ 2147483647 h 2236"/>
              <a:gd name="T56" fmla="*/ 2147483647 w 2285"/>
              <a:gd name="T57" fmla="*/ 2147483647 h 2236"/>
              <a:gd name="T58" fmla="*/ 2147483647 w 2285"/>
              <a:gd name="T59" fmla="*/ 2147483647 h 2236"/>
              <a:gd name="T60" fmla="*/ 2147483647 w 2285"/>
              <a:gd name="T61" fmla="*/ 2147483647 h 2236"/>
              <a:gd name="T62" fmla="*/ 2147483647 w 2285"/>
              <a:gd name="T63" fmla="*/ 2147483647 h 2236"/>
              <a:gd name="T64" fmla="*/ 2147483647 w 2285"/>
              <a:gd name="T65" fmla="*/ 2147483647 h 2236"/>
              <a:gd name="T66" fmla="*/ 2147483647 w 2285"/>
              <a:gd name="T67" fmla="*/ 2147483647 h 22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285"/>
              <a:gd name="T103" fmla="*/ 0 h 2236"/>
              <a:gd name="T104" fmla="*/ 2285 w 2285"/>
              <a:gd name="T105" fmla="*/ 2236 h 22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285" h="2236">
                <a:moveTo>
                  <a:pt x="297" y="0"/>
                </a:moveTo>
                <a:cubicBezTo>
                  <a:pt x="249" y="25"/>
                  <a:pt x="211" y="70"/>
                  <a:pt x="182" y="115"/>
                </a:cubicBezTo>
                <a:cubicBezTo>
                  <a:pt x="169" y="166"/>
                  <a:pt x="185" y="120"/>
                  <a:pt x="155" y="163"/>
                </a:cubicBezTo>
                <a:cubicBezTo>
                  <a:pt x="136" y="190"/>
                  <a:pt x="127" y="223"/>
                  <a:pt x="107" y="251"/>
                </a:cubicBezTo>
                <a:cubicBezTo>
                  <a:pt x="104" y="583"/>
                  <a:pt x="152" y="784"/>
                  <a:pt x="73" y="1050"/>
                </a:cubicBezTo>
                <a:cubicBezTo>
                  <a:pt x="52" y="1331"/>
                  <a:pt x="104" y="1606"/>
                  <a:pt x="12" y="1870"/>
                </a:cubicBezTo>
                <a:cubicBezTo>
                  <a:pt x="0" y="1981"/>
                  <a:pt x="22" y="2080"/>
                  <a:pt x="114" y="2148"/>
                </a:cubicBezTo>
                <a:cubicBezTo>
                  <a:pt x="136" y="2181"/>
                  <a:pt x="164" y="2191"/>
                  <a:pt x="202" y="2202"/>
                </a:cubicBezTo>
                <a:cubicBezTo>
                  <a:pt x="253" y="2236"/>
                  <a:pt x="227" y="2227"/>
                  <a:pt x="277" y="2236"/>
                </a:cubicBezTo>
                <a:cubicBezTo>
                  <a:pt x="657" y="2230"/>
                  <a:pt x="1036" y="2215"/>
                  <a:pt x="1415" y="2202"/>
                </a:cubicBezTo>
                <a:cubicBezTo>
                  <a:pt x="1442" y="2200"/>
                  <a:pt x="1469" y="2199"/>
                  <a:pt x="1496" y="2196"/>
                </a:cubicBezTo>
                <a:cubicBezTo>
                  <a:pt x="1510" y="2194"/>
                  <a:pt x="1632" y="2138"/>
                  <a:pt x="1646" y="2128"/>
                </a:cubicBezTo>
                <a:cubicBezTo>
                  <a:pt x="1668" y="2112"/>
                  <a:pt x="1696" y="2093"/>
                  <a:pt x="1720" y="2081"/>
                </a:cubicBezTo>
                <a:cubicBezTo>
                  <a:pt x="1733" y="2075"/>
                  <a:pt x="1761" y="2067"/>
                  <a:pt x="1761" y="2067"/>
                </a:cubicBezTo>
                <a:cubicBezTo>
                  <a:pt x="1768" y="2062"/>
                  <a:pt x="1774" y="2056"/>
                  <a:pt x="1781" y="2053"/>
                </a:cubicBezTo>
                <a:cubicBezTo>
                  <a:pt x="1789" y="2049"/>
                  <a:pt x="1800" y="2052"/>
                  <a:pt x="1808" y="2047"/>
                </a:cubicBezTo>
                <a:cubicBezTo>
                  <a:pt x="1823" y="2038"/>
                  <a:pt x="1861" y="2004"/>
                  <a:pt x="1876" y="1992"/>
                </a:cubicBezTo>
                <a:cubicBezTo>
                  <a:pt x="1878" y="1985"/>
                  <a:pt x="1878" y="1977"/>
                  <a:pt x="1883" y="1972"/>
                </a:cubicBezTo>
                <a:cubicBezTo>
                  <a:pt x="1894" y="1961"/>
                  <a:pt x="1923" y="1945"/>
                  <a:pt x="1923" y="1945"/>
                </a:cubicBezTo>
                <a:cubicBezTo>
                  <a:pt x="1950" y="1907"/>
                  <a:pt x="1963" y="1867"/>
                  <a:pt x="1978" y="1823"/>
                </a:cubicBezTo>
                <a:cubicBezTo>
                  <a:pt x="1983" y="1809"/>
                  <a:pt x="1987" y="1796"/>
                  <a:pt x="1991" y="1782"/>
                </a:cubicBezTo>
                <a:cubicBezTo>
                  <a:pt x="1993" y="1775"/>
                  <a:pt x="1998" y="1762"/>
                  <a:pt x="1998" y="1762"/>
                </a:cubicBezTo>
                <a:cubicBezTo>
                  <a:pt x="2009" y="1680"/>
                  <a:pt x="2021" y="1600"/>
                  <a:pt x="2032" y="1518"/>
                </a:cubicBezTo>
                <a:cubicBezTo>
                  <a:pt x="2037" y="1430"/>
                  <a:pt x="2030" y="1326"/>
                  <a:pt x="2052" y="1240"/>
                </a:cubicBezTo>
                <a:cubicBezTo>
                  <a:pt x="2057" y="1151"/>
                  <a:pt x="2061" y="1077"/>
                  <a:pt x="2093" y="996"/>
                </a:cubicBezTo>
                <a:cubicBezTo>
                  <a:pt x="2106" y="963"/>
                  <a:pt x="2107" y="931"/>
                  <a:pt x="2127" y="901"/>
                </a:cubicBezTo>
                <a:cubicBezTo>
                  <a:pt x="2141" y="854"/>
                  <a:pt x="2122" y="909"/>
                  <a:pt x="2147" y="861"/>
                </a:cubicBezTo>
                <a:cubicBezTo>
                  <a:pt x="2169" y="818"/>
                  <a:pt x="2165" y="782"/>
                  <a:pt x="2201" y="746"/>
                </a:cubicBezTo>
                <a:cubicBezTo>
                  <a:pt x="2213" y="710"/>
                  <a:pt x="2204" y="732"/>
                  <a:pt x="2235" y="685"/>
                </a:cubicBezTo>
                <a:cubicBezTo>
                  <a:pt x="2240" y="678"/>
                  <a:pt x="2249" y="664"/>
                  <a:pt x="2249" y="664"/>
                </a:cubicBezTo>
                <a:cubicBezTo>
                  <a:pt x="2251" y="654"/>
                  <a:pt x="2258" y="619"/>
                  <a:pt x="2262" y="617"/>
                </a:cubicBezTo>
                <a:cubicBezTo>
                  <a:pt x="2269" y="614"/>
                  <a:pt x="2276" y="621"/>
                  <a:pt x="2283" y="624"/>
                </a:cubicBezTo>
                <a:cubicBezTo>
                  <a:pt x="2285" y="625"/>
                  <a:pt x="2278" y="624"/>
                  <a:pt x="2276" y="624"/>
                </a:cubicBezTo>
                <a:lnTo>
                  <a:pt x="2224" y="65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11271" name="Picture 7" descr="АТС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3913" y="842963"/>
            <a:ext cx="27305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779838" y="692150"/>
            <a:ext cx="23764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 dirty="0">
                <a:latin typeface="Arial" pitchFamily="34" charset="0"/>
              </a:rPr>
              <a:t>Граница контролируемой зоны</a:t>
            </a: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6083300" y="2355850"/>
            <a:ext cx="576263" cy="503238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5399088" y="2859088"/>
            <a:ext cx="792162" cy="42386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F9C86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 dirty="0">
                <a:latin typeface="Arial" pitchFamily="34" charset="0"/>
              </a:rPr>
              <a:t> </a:t>
            </a:r>
            <a:r>
              <a:rPr lang="ru-RU" sz="1800" b="1" dirty="0">
                <a:latin typeface="Arial" pitchFamily="34" charset="0"/>
              </a:rPr>
              <a:t>РЩ</a:t>
            </a:r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1617663" y="3668713"/>
            <a:ext cx="2089150" cy="1641475"/>
          </a:xfrm>
          <a:custGeom>
            <a:avLst/>
            <a:gdLst>
              <a:gd name="T0" fmla="*/ 2147483647 w 1316"/>
              <a:gd name="T1" fmla="*/ 0 h 1034"/>
              <a:gd name="T2" fmla="*/ 2147483647 w 1316"/>
              <a:gd name="T3" fmla="*/ 2147483647 h 1034"/>
              <a:gd name="T4" fmla="*/ 2147483647 w 1316"/>
              <a:gd name="T5" fmla="*/ 2147483647 h 1034"/>
              <a:gd name="T6" fmla="*/ 2147483647 w 1316"/>
              <a:gd name="T7" fmla="*/ 2147483647 h 1034"/>
              <a:gd name="T8" fmla="*/ 2147483647 w 1316"/>
              <a:gd name="T9" fmla="*/ 2147483647 h 1034"/>
              <a:gd name="T10" fmla="*/ 2147483647 w 1316"/>
              <a:gd name="T11" fmla="*/ 2147483647 h 1034"/>
              <a:gd name="T12" fmla="*/ 2147483647 w 1316"/>
              <a:gd name="T13" fmla="*/ 2147483647 h 1034"/>
              <a:gd name="T14" fmla="*/ 2147483647 w 1316"/>
              <a:gd name="T15" fmla="*/ 2147483647 h 1034"/>
              <a:gd name="T16" fmla="*/ 2147483647 w 1316"/>
              <a:gd name="T17" fmla="*/ 2147483647 h 1034"/>
              <a:gd name="T18" fmla="*/ 2147483647 w 1316"/>
              <a:gd name="T19" fmla="*/ 2147483647 h 1034"/>
              <a:gd name="T20" fmla="*/ 2147483647 w 1316"/>
              <a:gd name="T21" fmla="*/ 2147483647 h 1034"/>
              <a:gd name="T22" fmla="*/ 2147483647 w 1316"/>
              <a:gd name="T23" fmla="*/ 2147483647 h 1034"/>
              <a:gd name="T24" fmla="*/ 2147483647 w 1316"/>
              <a:gd name="T25" fmla="*/ 2147483647 h 1034"/>
              <a:gd name="T26" fmla="*/ 2147483647 w 1316"/>
              <a:gd name="T27" fmla="*/ 2147483647 h 1034"/>
              <a:gd name="T28" fmla="*/ 2147483647 w 1316"/>
              <a:gd name="T29" fmla="*/ 2147483647 h 1034"/>
              <a:gd name="T30" fmla="*/ 2147483647 w 1316"/>
              <a:gd name="T31" fmla="*/ 2147483647 h 1034"/>
              <a:gd name="T32" fmla="*/ 2147483647 w 1316"/>
              <a:gd name="T33" fmla="*/ 2147483647 h 1034"/>
              <a:gd name="T34" fmla="*/ 2147483647 w 1316"/>
              <a:gd name="T35" fmla="*/ 2147483647 h 1034"/>
              <a:gd name="T36" fmla="*/ 2147483647 w 1316"/>
              <a:gd name="T37" fmla="*/ 2147483647 h 103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316"/>
              <a:gd name="T58" fmla="*/ 0 h 1034"/>
              <a:gd name="T59" fmla="*/ 1316 w 1316"/>
              <a:gd name="T60" fmla="*/ 1034 h 103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316" h="1034">
                <a:moveTo>
                  <a:pt x="8" y="0"/>
                </a:moveTo>
                <a:cubicBezTo>
                  <a:pt x="13" y="119"/>
                  <a:pt x="0" y="251"/>
                  <a:pt x="56" y="359"/>
                </a:cubicBezTo>
                <a:cubicBezTo>
                  <a:pt x="70" y="386"/>
                  <a:pt x="72" y="414"/>
                  <a:pt x="90" y="440"/>
                </a:cubicBezTo>
                <a:cubicBezTo>
                  <a:pt x="96" y="462"/>
                  <a:pt x="124" y="501"/>
                  <a:pt x="124" y="501"/>
                </a:cubicBezTo>
                <a:cubicBezTo>
                  <a:pt x="133" y="533"/>
                  <a:pt x="137" y="557"/>
                  <a:pt x="171" y="569"/>
                </a:cubicBezTo>
                <a:cubicBezTo>
                  <a:pt x="187" y="591"/>
                  <a:pt x="195" y="608"/>
                  <a:pt x="218" y="623"/>
                </a:cubicBezTo>
                <a:cubicBezTo>
                  <a:pt x="225" y="645"/>
                  <a:pt x="245" y="662"/>
                  <a:pt x="252" y="684"/>
                </a:cubicBezTo>
                <a:cubicBezTo>
                  <a:pt x="262" y="714"/>
                  <a:pt x="288" y="773"/>
                  <a:pt x="313" y="793"/>
                </a:cubicBezTo>
                <a:cubicBezTo>
                  <a:pt x="319" y="798"/>
                  <a:pt x="328" y="796"/>
                  <a:pt x="334" y="800"/>
                </a:cubicBezTo>
                <a:cubicBezTo>
                  <a:pt x="355" y="812"/>
                  <a:pt x="374" y="827"/>
                  <a:pt x="395" y="840"/>
                </a:cubicBezTo>
                <a:cubicBezTo>
                  <a:pt x="407" y="881"/>
                  <a:pt x="391" y="844"/>
                  <a:pt x="422" y="874"/>
                </a:cubicBezTo>
                <a:cubicBezTo>
                  <a:pt x="447" y="898"/>
                  <a:pt x="460" y="929"/>
                  <a:pt x="489" y="949"/>
                </a:cubicBezTo>
                <a:cubicBezTo>
                  <a:pt x="534" y="1013"/>
                  <a:pt x="688" y="998"/>
                  <a:pt x="754" y="1003"/>
                </a:cubicBezTo>
                <a:cubicBezTo>
                  <a:pt x="796" y="1018"/>
                  <a:pt x="840" y="1012"/>
                  <a:pt x="883" y="1023"/>
                </a:cubicBezTo>
                <a:cubicBezTo>
                  <a:pt x="982" y="1020"/>
                  <a:pt x="1084" y="1034"/>
                  <a:pt x="1181" y="1010"/>
                </a:cubicBezTo>
                <a:cubicBezTo>
                  <a:pt x="1213" y="1002"/>
                  <a:pt x="1232" y="985"/>
                  <a:pt x="1262" y="976"/>
                </a:cubicBezTo>
                <a:cubicBezTo>
                  <a:pt x="1269" y="971"/>
                  <a:pt x="1275" y="966"/>
                  <a:pt x="1282" y="962"/>
                </a:cubicBezTo>
                <a:cubicBezTo>
                  <a:pt x="1289" y="959"/>
                  <a:pt x="1298" y="960"/>
                  <a:pt x="1303" y="955"/>
                </a:cubicBezTo>
                <a:cubicBezTo>
                  <a:pt x="1310" y="948"/>
                  <a:pt x="1309" y="935"/>
                  <a:pt x="1316" y="928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1276" name="Arc 12"/>
          <p:cNvSpPr>
            <a:spLocks/>
          </p:cNvSpPr>
          <p:nvPr/>
        </p:nvSpPr>
        <p:spPr bwMode="auto">
          <a:xfrm rot="10800000" flipH="1">
            <a:off x="1150938" y="1563688"/>
            <a:ext cx="3097212" cy="45370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>
            <a:solidFill>
              <a:srgbClr val="964B00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pPr algn="ctr" defTabSz="912813"/>
            <a:r>
              <a:rPr lang="ru-RU" sz="1800">
                <a:latin typeface="Arial" pitchFamily="34" charset="0"/>
              </a:rPr>
              <a:t>           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5724525" y="3357563"/>
            <a:ext cx="33131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Двухпроводная телефонная линия</a:t>
            </a: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763713" y="1508125"/>
            <a:ext cx="15128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Телефон</a:t>
            </a:r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1627188" y="3651250"/>
            <a:ext cx="0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>
            <a:off x="1625600" y="4649788"/>
            <a:ext cx="23050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887788" y="4554538"/>
            <a:ext cx="144462" cy="160337"/>
          </a:xfrm>
          <a:prstGeom prst="rect">
            <a:avLst/>
          </a:prstGeom>
          <a:solidFill>
            <a:srgbClr val="99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>
            <a:off x="4030663" y="4630738"/>
            <a:ext cx="1512887" cy="0"/>
          </a:xfrm>
          <a:prstGeom prst="line">
            <a:avLst/>
          </a:prstGeom>
          <a:noFill/>
          <a:ln w="38100">
            <a:solidFill>
              <a:srgbClr val="6C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971550" y="44450"/>
            <a:ext cx="74517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>
                <a:latin typeface="Arial" pitchFamily="34" charset="0"/>
              </a:rPr>
              <a:t>Зашумление линий ВТСС </a:t>
            </a:r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V="1">
            <a:off x="1692275" y="1844675"/>
            <a:ext cx="719138" cy="10795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85" name="AutoShape 21"/>
          <p:cNvSpPr>
            <a:spLocks noChangeArrowheads="1"/>
          </p:cNvSpPr>
          <p:nvPr/>
        </p:nvSpPr>
        <p:spPr bwMode="auto">
          <a:xfrm>
            <a:off x="1547813" y="4292600"/>
            <a:ext cx="144462" cy="144463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1286" name="Text Box 24"/>
          <p:cNvSpPr txBox="1">
            <a:spLocks noChangeArrowheads="1"/>
          </p:cNvSpPr>
          <p:nvPr/>
        </p:nvSpPr>
        <p:spPr bwMode="auto">
          <a:xfrm>
            <a:off x="0" y="5511800"/>
            <a:ext cx="2124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FF0909"/>
                </a:solidFill>
                <a:latin typeface="Arial" pitchFamily="34" charset="0"/>
              </a:rPr>
              <a:t>Устройство защиты  «МП-1А»</a:t>
            </a:r>
          </a:p>
        </p:txBody>
      </p:sp>
      <p:sp>
        <p:nvSpPr>
          <p:cNvPr id="11287" name="Freeform 25"/>
          <p:cNvSpPr>
            <a:spLocks/>
          </p:cNvSpPr>
          <p:nvPr/>
        </p:nvSpPr>
        <p:spPr bwMode="auto">
          <a:xfrm>
            <a:off x="1528763" y="3141663"/>
            <a:ext cx="1587" cy="1079500"/>
          </a:xfrm>
          <a:custGeom>
            <a:avLst/>
            <a:gdLst>
              <a:gd name="T0" fmla="*/ 0 w 1"/>
              <a:gd name="T1" fmla="*/ 0 h 680"/>
              <a:gd name="T2" fmla="*/ 0 w 1"/>
              <a:gd name="T3" fmla="*/ 2147483647 h 680"/>
              <a:gd name="T4" fmla="*/ 0 60000 65536"/>
              <a:gd name="T5" fmla="*/ 0 60000 65536"/>
              <a:gd name="T6" fmla="*/ 0 w 1"/>
              <a:gd name="T7" fmla="*/ 0 h 680"/>
              <a:gd name="T8" fmla="*/ 1 w 1"/>
              <a:gd name="T9" fmla="*/ 680 h 6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80">
                <a:moveTo>
                  <a:pt x="0" y="0"/>
                </a:moveTo>
                <a:cubicBezTo>
                  <a:pt x="0" y="283"/>
                  <a:pt x="0" y="567"/>
                  <a:pt x="0" y="680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076825" y="3751263"/>
            <a:ext cx="4081463" cy="2587625"/>
            <a:chOff x="2925" y="2073"/>
            <a:chExt cx="2571" cy="1630"/>
          </a:xfrm>
        </p:grpSpPr>
        <p:graphicFrame>
          <p:nvGraphicFramePr>
            <p:cNvPr id="11266" name="Object 27"/>
            <p:cNvGraphicFramePr>
              <a:graphicFrameLocks noChangeAspect="1"/>
            </p:cNvGraphicFramePr>
            <p:nvPr/>
          </p:nvGraphicFramePr>
          <p:xfrm>
            <a:off x="2925" y="2073"/>
            <a:ext cx="2565" cy="1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2" name="Image" r:id="rId5" imgW="7136508" imgH="4533333" progId="">
                    <p:embed/>
                  </p:oleObj>
                </mc:Choice>
                <mc:Fallback>
                  <p:oleObj name="Image" r:id="rId5" imgW="7136508" imgH="4533333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073"/>
                          <a:ext cx="2565" cy="1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2" name="Text Box 28"/>
            <p:cNvSpPr txBox="1">
              <a:spLocks noChangeArrowheads="1"/>
            </p:cNvSpPr>
            <p:nvPr/>
          </p:nvSpPr>
          <p:spPr bwMode="auto">
            <a:xfrm>
              <a:off x="4604" y="3343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Магнитофон (диктофон)</a:t>
              </a:r>
            </a:p>
          </p:txBody>
        </p:sp>
        <p:sp>
          <p:nvSpPr>
            <p:cNvPr id="11303" name="Text Box 29"/>
            <p:cNvSpPr txBox="1">
              <a:spLocks noChangeArrowheads="1"/>
            </p:cNvSpPr>
            <p:nvPr/>
          </p:nvSpPr>
          <p:spPr bwMode="auto">
            <a:xfrm>
              <a:off x="4468" y="2255"/>
              <a:ext cx="89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Головные телефоны</a:t>
              </a:r>
            </a:p>
          </p:txBody>
        </p:sp>
        <p:sp>
          <p:nvSpPr>
            <p:cNvPr id="11304" name="Text Box 30"/>
            <p:cNvSpPr txBox="1">
              <a:spLocks noChangeArrowheads="1"/>
            </p:cNvSpPr>
            <p:nvPr/>
          </p:nvSpPr>
          <p:spPr bwMode="auto">
            <a:xfrm>
              <a:off x="3031" y="3430"/>
              <a:ext cx="4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400" b="1">
                  <a:latin typeface="Times New Roman" pitchFamily="18" charset="0"/>
                </a:rPr>
                <a:t>УНЧ</a:t>
              </a:r>
            </a:p>
          </p:txBody>
        </p:sp>
      </p:grpSp>
      <p:sp>
        <p:nvSpPr>
          <p:cNvPr id="11289" name="Freeform 31"/>
          <p:cNvSpPr>
            <a:spLocks/>
          </p:cNvSpPr>
          <p:nvPr/>
        </p:nvSpPr>
        <p:spPr bwMode="auto">
          <a:xfrm>
            <a:off x="5076825" y="4622800"/>
            <a:ext cx="790575" cy="227013"/>
          </a:xfrm>
          <a:custGeom>
            <a:avLst/>
            <a:gdLst>
              <a:gd name="T0" fmla="*/ 0 w 498"/>
              <a:gd name="T1" fmla="*/ 2147483647 h 143"/>
              <a:gd name="T2" fmla="*/ 2147483647 w 498"/>
              <a:gd name="T3" fmla="*/ 2147483647 h 143"/>
              <a:gd name="T4" fmla="*/ 2147483647 w 498"/>
              <a:gd name="T5" fmla="*/ 2147483647 h 143"/>
              <a:gd name="T6" fmla="*/ 2147483647 w 498"/>
              <a:gd name="T7" fmla="*/ 2147483647 h 143"/>
              <a:gd name="T8" fmla="*/ 2147483647 w 498"/>
              <a:gd name="T9" fmla="*/ 2147483647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8"/>
              <a:gd name="T16" fmla="*/ 0 h 143"/>
              <a:gd name="T17" fmla="*/ 498 w 498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8" h="143">
                <a:moveTo>
                  <a:pt x="0" y="7"/>
                </a:moveTo>
                <a:cubicBezTo>
                  <a:pt x="45" y="3"/>
                  <a:pt x="91" y="0"/>
                  <a:pt x="136" y="7"/>
                </a:cubicBezTo>
                <a:cubicBezTo>
                  <a:pt x="181" y="14"/>
                  <a:pt x="234" y="37"/>
                  <a:pt x="272" y="52"/>
                </a:cubicBezTo>
                <a:cubicBezTo>
                  <a:pt x="310" y="67"/>
                  <a:pt x="324" y="83"/>
                  <a:pt x="362" y="98"/>
                </a:cubicBezTo>
                <a:cubicBezTo>
                  <a:pt x="400" y="113"/>
                  <a:pt x="449" y="128"/>
                  <a:pt x="498" y="143"/>
                </a:cubicBezTo>
              </a:path>
            </a:pathLst>
          </a:custGeom>
          <a:noFill/>
          <a:ln w="38100">
            <a:solidFill>
              <a:srgbClr val="B45A00"/>
            </a:solidFill>
            <a:round/>
            <a:headEnd type="none" w="sm" len="sm"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1290" name="Line 32"/>
          <p:cNvSpPr>
            <a:spLocks noChangeShapeType="1"/>
          </p:cNvSpPr>
          <p:nvPr/>
        </p:nvSpPr>
        <p:spPr bwMode="auto">
          <a:xfrm flipV="1">
            <a:off x="3959225" y="3292475"/>
            <a:ext cx="1655763" cy="13668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91" name="Text Box 33"/>
          <p:cNvSpPr txBox="1">
            <a:spLocks noChangeArrowheads="1"/>
          </p:cNvSpPr>
          <p:nvPr/>
        </p:nvSpPr>
        <p:spPr bwMode="auto">
          <a:xfrm>
            <a:off x="2627313" y="5238750"/>
            <a:ext cx="2879725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>
                <a:latin typeface="Times New Roman" pitchFamily="18" charset="0"/>
              </a:rPr>
              <a:t>Низкочастотный сигнал, возникающий за счет акустоэлектрических </a:t>
            </a:r>
          </a:p>
          <a:p>
            <a:pPr algn="ctr" defTabSz="912813" eaLnBrk="0" hangingPunct="0"/>
            <a:r>
              <a:rPr lang="ru-RU" sz="1600">
                <a:latin typeface="Times New Roman" pitchFamily="18" charset="0"/>
              </a:rPr>
              <a:t>преобразований</a:t>
            </a:r>
          </a:p>
        </p:txBody>
      </p:sp>
      <p:sp>
        <p:nvSpPr>
          <p:cNvPr id="11292" name="Text Box 34"/>
          <p:cNvSpPr txBox="1">
            <a:spLocks noChangeArrowheads="1"/>
          </p:cNvSpPr>
          <p:nvPr/>
        </p:nvSpPr>
        <p:spPr bwMode="auto">
          <a:xfrm>
            <a:off x="6516688" y="6381750"/>
            <a:ext cx="1920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Пункт контроля</a:t>
            </a:r>
          </a:p>
        </p:txBody>
      </p:sp>
      <p:sp>
        <p:nvSpPr>
          <p:cNvPr id="11293" name="Freeform 36"/>
          <p:cNvSpPr>
            <a:spLocks/>
          </p:cNvSpPr>
          <p:nvPr/>
        </p:nvSpPr>
        <p:spPr bwMode="auto">
          <a:xfrm>
            <a:off x="1489075" y="4581525"/>
            <a:ext cx="4522788" cy="503238"/>
          </a:xfrm>
          <a:custGeom>
            <a:avLst/>
            <a:gdLst>
              <a:gd name="T0" fmla="*/ 2147483647 w 2849"/>
              <a:gd name="T1" fmla="*/ 0 h 317"/>
              <a:gd name="T2" fmla="*/ 2147483647 w 2849"/>
              <a:gd name="T3" fmla="*/ 2147483647 h 317"/>
              <a:gd name="T4" fmla="*/ 2147483647 w 2849"/>
              <a:gd name="T5" fmla="*/ 2147483647 h 317"/>
              <a:gd name="T6" fmla="*/ 2147483647 w 2849"/>
              <a:gd name="T7" fmla="*/ 2147483647 h 317"/>
              <a:gd name="T8" fmla="*/ 2147483647 w 2849"/>
              <a:gd name="T9" fmla="*/ 2147483647 h 317"/>
              <a:gd name="T10" fmla="*/ 2147483647 w 2849"/>
              <a:gd name="T11" fmla="*/ 2147483647 h 317"/>
              <a:gd name="T12" fmla="*/ 2147483647 w 2849"/>
              <a:gd name="T13" fmla="*/ 2147483647 h 317"/>
              <a:gd name="T14" fmla="*/ 2147483647 w 2849"/>
              <a:gd name="T15" fmla="*/ 2147483647 h 31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49"/>
              <a:gd name="T25" fmla="*/ 0 h 317"/>
              <a:gd name="T26" fmla="*/ 2849 w 2849"/>
              <a:gd name="T27" fmla="*/ 317 h 31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49" h="317">
                <a:moveTo>
                  <a:pt x="37" y="0"/>
                </a:moveTo>
                <a:cubicBezTo>
                  <a:pt x="29" y="56"/>
                  <a:pt x="22" y="113"/>
                  <a:pt x="37" y="136"/>
                </a:cubicBezTo>
                <a:cubicBezTo>
                  <a:pt x="52" y="159"/>
                  <a:pt x="0" y="136"/>
                  <a:pt x="128" y="136"/>
                </a:cubicBezTo>
                <a:cubicBezTo>
                  <a:pt x="256" y="136"/>
                  <a:pt x="483" y="136"/>
                  <a:pt x="808" y="136"/>
                </a:cubicBezTo>
                <a:cubicBezTo>
                  <a:pt x="1133" y="136"/>
                  <a:pt x="1813" y="136"/>
                  <a:pt x="2078" y="136"/>
                </a:cubicBezTo>
                <a:cubicBezTo>
                  <a:pt x="2343" y="136"/>
                  <a:pt x="2305" y="121"/>
                  <a:pt x="2396" y="136"/>
                </a:cubicBezTo>
                <a:cubicBezTo>
                  <a:pt x="2487" y="151"/>
                  <a:pt x="2547" y="197"/>
                  <a:pt x="2622" y="227"/>
                </a:cubicBezTo>
                <a:cubicBezTo>
                  <a:pt x="2697" y="257"/>
                  <a:pt x="2773" y="287"/>
                  <a:pt x="2849" y="317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1294" name="Text Box 37"/>
          <p:cNvSpPr txBox="1">
            <a:spLocks noChangeArrowheads="1"/>
          </p:cNvSpPr>
          <p:nvPr/>
        </p:nvSpPr>
        <p:spPr bwMode="auto">
          <a:xfrm>
            <a:off x="4787900" y="3933825"/>
            <a:ext cx="2160588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                   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1295" name="Line 38"/>
          <p:cNvSpPr>
            <a:spLocks noChangeShapeType="1"/>
          </p:cNvSpPr>
          <p:nvPr/>
        </p:nvSpPr>
        <p:spPr bwMode="auto">
          <a:xfrm>
            <a:off x="5321300" y="3538538"/>
            <a:ext cx="503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1296" name="Picture 40" descr="mp1ts.jpg (9340 bytes)"/>
          <p:cNvPicPr>
            <a:picLocks noChangeAspect="1" noChangeArrowheads="1"/>
          </p:cNvPicPr>
          <p:nvPr/>
        </p:nvPicPr>
        <p:blipFill>
          <a:blip r:embed="rId7" r:link="rId8" cstate="print"/>
          <a:srcRect/>
          <a:stretch>
            <a:fillRect/>
          </a:stretch>
        </p:blipFill>
        <p:spPr bwMode="auto">
          <a:xfrm rot="-5400000">
            <a:off x="150019" y="4358481"/>
            <a:ext cx="1068388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7" name="Line 41"/>
          <p:cNvSpPr>
            <a:spLocks noChangeShapeType="1"/>
          </p:cNvSpPr>
          <p:nvPr/>
        </p:nvSpPr>
        <p:spPr bwMode="auto">
          <a:xfrm flipH="1">
            <a:off x="1116013" y="4437063"/>
            <a:ext cx="431800" cy="287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298" name="Freeform 42"/>
          <p:cNvSpPr>
            <a:spLocks/>
          </p:cNvSpPr>
          <p:nvPr/>
        </p:nvSpPr>
        <p:spPr bwMode="auto">
          <a:xfrm>
            <a:off x="1476375" y="4365625"/>
            <a:ext cx="5183188" cy="647700"/>
          </a:xfrm>
          <a:custGeom>
            <a:avLst/>
            <a:gdLst>
              <a:gd name="T0" fmla="*/ 2147483647 w 3265"/>
              <a:gd name="T1" fmla="*/ 0 h 408"/>
              <a:gd name="T2" fmla="*/ 2147483647 w 3265"/>
              <a:gd name="T3" fmla="*/ 2147483647 h 408"/>
              <a:gd name="T4" fmla="*/ 2147483647 w 3265"/>
              <a:gd name="T5" fmla="*/ 2147483647 h 408"/>
              <a:gd name="T6" fmla="*/ 2147483647 w 3265"/>
              <a:gd name="T7" fmla="*/ 2147483647 h 408"/>
              <a:gd name="T8" fmla="*/ 2147483647 w 3265"/>
              <a:gd name="T9" fmla="*/ 2147483647 h 408"/>
              <a:gd name="T10" fmla="*/ 2147483647 w 3265"/>
              <a:gd name="T11" fmla="*/ 2147483647 h 408"/>
              <a:gd name="T12" fmla="*/ 2147483647 w 3265"/>
              <a:gd name="T13" fmla="*/ 2147483647 h 408"/>
              <a:gd name="T14" fmla="*/ 2147483647 w 3265"/>
              <a:gd name="T15" fmla="*/ 2147483647 h 408"/>
              <a:gd name="T16" fmla="*/ 2147483647 w 3265"/>
              <a:gd name="T17" fmla="*/ 2147483647 h 408"/>
              <a:gd name="T18" fmla="*/ 2147483647 w 3265"/>
              <a:gd name="T19" fmla="*/ 2147483647 h 4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265"/>
              <a:gd name="T31" fmla="*/ 0 h 408"/>
              <a:gd name="T32" fmla="*/ 3265 w 3265"/>
              <a:gd name="T33" fmla="*/ 408 h 4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265" h="408">
                <a:moveTo>
                  <a:pt x="181" y="0"/>
                </a:moveTo>
                <a:cubicBezTo>
                  <a:pt x="177" y="37"/>
                  <a:pt x="174" y="75"/>
                  <a:pt x="181" y="90"/>
                </a:cubicBezTo>
                <a:cubicBezTo>
                  <a:pt x="188" y="105"/>
                  <a:pt x="203" y="90"/>
                  <a:pt x="226" y="90"/>
                </a:cubicBezTo>
                <a:cubicBezTo>
                  <a:pt x="249" y="90"/>
                  <a:pt x="0" y="90"/>
                  <a:pt x="317" y="90"/>
                </a:cubicBezTo>
                <a:cubicBezTo>
                  <a:pt x="634" y="90"/>
                  <a:pt x="1791" y="90"/>
                  <a:pt x="2131" y="90"/>
                </a:cubicBezTo>
                <a:cubicBezTo>
                  <a:pt x="2471" y="90"/>
                  <a:pt x="2298" y="90"/>
                  <a:pt x="2358" y="90"/>
                </a:cubicBezTo>
                <a:cubicBezTo>
                  <a:pt x="2418" y="90"/>
                  <a:pt x="2434" y="67"/>
                  <a:pt x="2494" y="90"/>
                </a:cubicBezTo>
                <a:cubicBezTo>
                  <a:pt x="2554" y="113"/>
                  <a:pt x="2653" y="188"/>
                  <a:pt x="2721" y="226"/>
                </a:cubicBezTo>
                <a:cubicBezTo>
                  <a:pt x="2789" y="264"/>
                  <a:pt x="2812" y="287"/>
                  <a:pt x="2903" y="317"/>
                </a:cubicBezTo>
                <a:cubicBezTo>
                  <a:pt x="2994" y="347"/>
                  <a:pt x="3129" y="377"/>
                  <a:pt x="3265" y="408"/>
                </a:cubicBezTo>
              </a:path>
            </a:pathLst>
          </a:custGeom>
          <a:noFill/>
          <a:ln w="57150">
            <a:solidFill>
              <a:schemeClr val="hlink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1299" name="Text Box 43"/>
          <p:cNvSpPr txBox="1">
            <a:spLocks noChangeArrowheads="1"/>
          </p:cNvSpPr>
          <p:nvPr/>
        </p:nvSpPr>
        <p:spPr bwMode="auto">
          <a:xfrm>
            <a:off x="2987675" y="3644900"/>
            <a:ext cx="1871663" cy="581025"/>
          </a:xfrm>
          <a:prstGeom prst="rect">
            <a:avLst/>
          </a:prstGeom>
          <a:solidFill>
            <a:srgbClr val="8B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>
                <a:solidFill>
                  <a:schemeClr val="hlink"/>
                </a:solidFill>
                <a:latin typeface="Times New Roman" pitchFamily="18" charset="0"/>
              </a:rPr>
              <a:t>Низкочастотный шумовой сигнал</a:t>
            </a:r>
          </a:p>
        </p:txBody>
      </p:sp>
      <p:sp>
        <p:nvSpPr>
          <p:cNvPr id="11300" name="Line 44"/>
          <p:cNvSpPr>
            <a:spLocks noChangeShapeType="1"/>
          </p:cNvSpPr>
          <p:nvPr/>
        </p:nvSpPr>
        <p:spPr bwMode="auto">
          <a:xfrm flipH="1">
            <a:off x="2843213" y="4221163"/>
            <a:ext cx="360362" cy="2159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301" name="Line 45"/>
          <p:cNvSpPr>
            <a:spLocks noChangeShapeType="1"/>
          </p:cNvSpPr>
          <p:nvPr/>
        </p:nvSpPr>
        <p:spPr bwMode="auto">
          <a:xfrm flipH="1">
            <a:off x="3779838" y="4797425"/>
            <a:ext cx="431800" cy="50323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9750" y="2133600"/>
            <a:ext cx="5113338" cy="3382963"/>
            <a:chOff x="340" y="210"/>
            <a:chExt cx="5171" cy="3363"/>
          </a:xfrm>
        </p:grpSpPr>
        <p:graphicFrame>
          <p:nvGraphicFramePr>
            <p:cNvPr id="12290" name="Object 5"/>
            <p:cNvGraphicFramePr>
              <a:graphicFrameLocks noChangeAspect="1"/>
            </p:cNvGraphicFramePr>
            <p:nvPr/>
          </p:nvGraphicFramePr>
          <p:xfrm>
            <a:off x="340" y="210"/>
            <a:ext cx="5171" cy="3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6" name="Image" r:id="rId3" imgW="9549206" imgH="6209524" progId="">
                    <p:embed/>
                  </p:oleObj>
                </mc:Choice>
                <mc:Fallback>
                  <p:oleObj name="Image" r:id="rId3" imgW="9549206" imgH="6209524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10"/>
                          <a:ext cx="5171" cy="3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299" name="Picture 6" descr="speak_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7" y="336"/>
              <a:ext cx="762" cy="1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3" name="Picture 7" descr="Кейс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888" y="4365625"/>
            <a:ext cx="27368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Line 8"/>
          <p:cNvSpPr>
            <a:spLocks noChangeShapeType="1"/>
          </p:cNvSpPr>
          <p:nvPr/>
        </p:nvSpPr>
        <p:spPr bwMode="auto">
          <a:xfrm flipH="1" flipV="1">
            <a:off x="4356100" y="4149725"/>
            <a:ext cx="2087563" cy="719138"/>
          </a:xfrm>
          <a:prstGeom prst="line">
            <a:avLst/>
          </a:prstGeom>
          <a:noFill/>
          <a:ln w="76200">
            <a:solidFill>
              <a:srgbClr val="FF0909"/>
            </a:solidFill>
            <a:prstDash val="sysDot"/>
            <a:round/>
            <a:headEnd type="none" w="sm" len="sm"/>
            <a:tailEnd type="stealth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3059113" y="5876925"/>
            <a:ext cx="33131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800" b="1">
                <a:latin typeface="Arial" pitchFamily="34" charset="0"/>
              </a:rPr>
              <a:t>Подавитель диктофонов</a:t>
            </a:r>
          </a:p>
        </p:txBody>
      </p:sp>
      <p:sp>
        <p:nvSpPr>
          <p:cNvPr id="12296" name="Text Box 10"/>
          <p:cNvSpPr txBox="1">
            <a:spLocks noChangeArrowheads="1"/>
          </p:cNvSpPr>
          <p:nvPr/>
        </p:nvSpPr>
        <p:spPr bwMode="auto">
          <a:xfrm>
            <a:off x="5651500" y="3141663"/>
            <a:ext cx="33131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800" b="1">
                <a:solidFill>
                  <a:schemeClr val="hlink"/>
                </a:solidFill>
                <a:latin typeface="Arial" pitchFamily="34" charset="0"/>
              </a:rPr>
              <a:t>Импульсный высокочастотный шумовой сигнал</a:t>
            </a:r>
          </a:p>
        </p:txBody>
      </p:sp>
      <p:sp>
        <p:nvSpPr>
          <p:cNvPr id="12297" name="Line 11"/>
          <p:cNvSpPr>
            <a:spLocks noChangeShapeType="1"/>
          </p:cNvSpPr>
          <p:nvPr/>
        </p:nvSpPr>
        <p:spPr bwMode="auto">
          <a:xfrm flipH="1">
            <a:off x="5580063" y="4076700"/>
            <a:ext cx="936625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2298" name="Text Box 12"/>
          <p:cNvSpPr txBox="1">
            <a:spLocks noChangeArrowheads="1"/>
          </p:cNvSpPr>
          <p:nvPr/>
        </p:nvSpPr>
        <p:spPr bwMode="auto">
          <a:xfrm>
            <a:off x="539750" y="404813"/>
            <a:ext cx="8064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b="1">
                <a:latin typeface="Arial" pitchFamily="34" charset="0"/>
              </a:rPr>
              <a:t>Подавление диктофонов в режиме записи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 descr="1_10_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76250"/>
            <a:ext cx="8774113" cy="57959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219075" y="112713"/>
            <a:ext cx="8785225" cy="476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13318" name="Picture 6" descr="3-vodil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4343400"/>
            <a:ext cx="13970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AutoShape 8"/>
          <p:cNvSpPr>
            <a:spLocks noChangeArrowheads="1"/>
          </p:cNvSpPr>
          <p:nvPr/>
        </p:nvSpPr>
        <p:spPr bwMode="auto">
          <a:xfrm rot="4474383">
            <a:off x="1576388" y="1816100"/>
            <a:ext cx="247650" cy="593725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3320" name="AutoShape 9"/>
          <p:cNvSpPr>
            <a:spLocks noChangeArrowheads="1"/>
          </p:cNvSpPr>
          <p:nvPr/>
        </p:nvSpPr>
        <p:spPr bwMode="auto">
          <a:xfrm rot="8628266">
            <a:off x="6804025" y="1125538"/>
            <a:ext cx="228600" cy="8382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228600" y="6021388"/>
            <a:ext cx="878522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 dirty="0">
                <a:latin typeface="Times New Roman" pitchFamily="18" charset="0"/>
                <a:cs typeface="Times New Roman" pitchFamily="18" charset="0"/>
              </a:rPr>
              <a:t>Подавление </a:t>
            </a:r>
            <a:r>
              <a:rPr kumimoji="1" lang="ru-RU" sz="2000" b="1" dirty="0" err="1">
                <a:latin typeface="Times New Roman" pitchFamily="18" charset="0"/>
                <a:cs typeface="Times New Roman" pitchFamily="18" charset="0"/>
              </a:rPr>
              <a:t>радиозакладок</a:t>
            </a:r>
            <a:r>
              <a:rPr kumimoji="1" lang="ru-RU" sz="2000" b="1" dirty="0">
                <a:latin typeface="Times New Roman" pitchFamily="18" charset="0"/>
                <a:cs typeface="Times New Roman" pitchFamily="18" charset="0"/>
              </a:rPr>
              <a:t> с использованием широкополосного генератора шума</a:t>
            </a:r>
          </a:p>
        </p:txBody>
      </p:sp>
      <p:sp>
        <p:nvSpPr>
          <p:cNvPr id="13322" name="Rectangle 11"/>
          <p:cNvSpPr>
            <a:spLocks noChangeArrowheads="1"/>
          </p:cNvSpPr>
          <p:nvPr/>
        </p:nvSpPr>
        <p:spPr bwMode="auto">
          <a:xfrm>
            <a:off x="5940425" y="692150"/>
            <a:ext cx="1570038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Радиозакладка</a:t>
            </a:r>
          </a:p>
        </p:txBody>
      </p:sp>
      <p:pic>
        <p:nvPicPr>
          <p:cNvPr id="13323" name="Picture 12" descr="Человек с ПР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938" y="1557338"/>
            <a:ext cx="161925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4" name="AutoShape 13"/>
          <p:cNvSpPr>
            <a:spLocks noChangeArrowheads="1"/>
          </p:cNvSpPr>
          <p:nvPr/>
        </p:nvSpPr>
        <p:spPr bwMode="auto">
          <a:xfrm rot="3482704">
            <a:off x="4910138" y="1362075"/>
            <a:ext cx="228600" cy="7620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13325" name="Picture 16" descr="ПРМ+Магнит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313" y="188913"/>
            <a:ext cx="1944687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6" name="Rectangle 18"/>
          <p:cNvSpPr>
            <a:spLocks noChangeArrowheads="1"/>
          </p:cNvSpPr>
          <p:nvPr/>
        </p:nvSpPr>
        <p:spPr bwMode="auto">
          <a:xfrm>
            <a:off x="1979613" y="715963"/>
            <a:ext cx="2157412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Приемный пункт</a:t>
            </a:r>
          </a:p>
        </p:txBody>
      </p:sp>
      <p:sp>
        <p:nvSpPr>
          <p:cNvPr id="13327" name="Line 19"/>
          <p:cNvSpPr>
            <a:spLocks noChangeShapeType="1"/>
          </p:cNvSpPr>
          <p:nvPr/>
        </p:nvSpPr>
        <p:spPr bwMode="auto">
          <a:xfrm flipH="1">
            <a:off x="2124075" y="981075"/>
            <a:ext cx="10795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3328" name="Picture 2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96188" y="404813"/>
            <a:ext cx="882650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22" descr="speak_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35913" y="1557338"/>
            <a:ext cx="381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314" name="Object 23"/>
          <p:cNvGraphicFramePr>
            <a:graphicFrameLocks noChangeAspect="1"/>
          </p:cNvGraphicFramePr>
          <p:nvPr/>
        </p:nvGraphicFramePr>
        <p:xfrm>
          <a:off x="7242175" y="1628775"/>
          <a:ext cx="146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Image" r:id="rId9" imgW="304547" imgH="685472" progId="">
                  <p:embed/>
                </p:oleObj>
              </mc:Choice>
              <mc:Fallback>
                <p:oleObj name="Image" r:id="rId9" imgW="304547" imgH="685472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1628775"/>
                        <a:ext cx="1460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1" name="Line 24"/>
          <p:cNvSpPr>
            <a:spLocks noChangeShapeType="1"/>
          </p:cNvSpPr>
          <p:nvPr/>
        </p:nvSpPr>
        <p:spPr bwMode="auto">
          <a:xfrm flipH="1">
            <a:off x="7380288" y="1196975"/>
            <a:ext cx="504825" cy="576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3332" name="Picture 27" descr="sp21b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19700" y="3500438"/>
            <a:ext cx="1538288" cy="1450975"/>
          </a:xfrm>
          <a:prstGeom prst="rect">
            <a:avLst/>
          </a:prstGeom>
          <a:solidFill>
            <a:schemeClr val="tx1"/>
          </a:solidFill>
          <a:ln w="38100">
            <a:noFill/>
            <a:miter lim="800000"/>
            <a:headEnd/>
            <a:tailEnd/>
          </a:ln>
        </p:spPr>
      </p:pic>
      <p:pic>
        <p:nvPicPr>
          <p:cNvPr id="13333" name="Picture 28" descr="3-paci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08850" y="4149725"/>
            <a:ext cx="244475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4" name="Rectangle 29"/>
          <p:cNvSpPr>
            <a:spLocks noChangeArrowheads="1"/>
          </p:cNvSpPr>
          <p:nvPr/>
        </p:nvSpPr>
        <p:spPr bwMode="auto">
          <a:xfrm>
            <a:off x="395288" y="3933825"/>
            <a:ext cx="3671887" cy="2159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13335" name="Picture 14" descr="Машина с ПРМ_обр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1188" y="4149725"/>
            <a:ext cx="302418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6" name="AutoShape 15"/>
          <p:cNvSpPr>
            <a:spLocks noChangeArrowheads="1"/>
          </p:cNvSpPr>
          <p:nvPr/>
        </p:nvSpPr>
        <p:spPr bwMode="auto">
          <a:xfrm rot="3482704">
            <a:off x="2462213" y="3594100"/>
            <a:ext cx="228600" cy="7620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3337" name="Line 30"/>
          <p:cNvSpPr>
            <a:spLocks noChangeShapeType="1"/>
          </p:cNvSpPr>
          <p:nvPr/>
        </p:nvSpPr>
        <p:spPr bwMode="auto">
          <a:xfrm>
            <a:off x="6516688" y="4365625"/>
            <a:ext cx="936625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338" name="Rectangle 31"/>
          <p:cNvSpPr>
            <a:spLocks noChangeArrowheads="1"/>
          </p:cNvSpPr>
          <p:nvPr/>
        </p:nvSpPr>
        <p:spPr bwMode="auto">
          <a:xfrm>
            <a:off x="5076825" y="5013325"/>
            <a:ext cx="19446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solidFill>
                  <a:srgbClr val="FF0909"/>
                </a:solidFill>
                <a:latin typeface="Times New Roman" pitchFamily="18" charset="0"/>
              </a:rPr>
              <a:t>Широкополосный генератор шума</a:t>
            </a:r>
          </a:p>
        </p:txBody>
      </p:sp>
      <p:sp>
        <p:nvSpPr>
          <p:cNvPr id="13339" name="AutoShape 32"/>
          <p:cNvSpPr>
            <a:spLocks noChangeArrowheads="1"/>
          </p:cNvSpPr>
          <p:nvPr/>
        </p:nvSpPr>
        <p:spPr bwMode="auto">
          <a:xfrm rot="8628266">
            <a:off x="6804025" y="3500438"/>
            <a:ext cx="228600" cy="838200"/>
          </a:xfrm>
          <a:prstGeom prst="lightningBolt">
            <a:avLst/>
          </a:prstGeom>
          <a:solidFill>
            <a:srgbClr val="FF0909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3340" name="AutoShape 33"/>
          <p:cNvSpPr>
            <a:spLocks noChangeArrowheads="1"/>
          </p:cNvSpPr>
          <p:nvPr/>
        </p:nvSpPr>
        <p:spPr bwMode="auto">
          <a:xfrm rot="3482704">
            <a:off x="4725988" y="1406525"/>
            <a:ext cx="228600" cy="762000"/>
          </a:xfrm>
          <a:prstGeom prst="lightningBolt">
            <a:avLst/>
          </a:prstGeom>
          <a:solidFill>
            <a:srgbClr val="FF090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3341" name="AutoShape 34"/>
          <p:cNvSpPr>
            <a:spLocks noChangeArrowheads="1"/>
          </p:cNvSpPr>
          <p:nvPr/>
        </p:nvSpPr>
        <p:spPr bwMode="auto">
          <a:xfrm rot="3482704">
            <a:off x="2390775" y="3522663"/>
            <a:ext cx="228600" cy="762000"/>
          </a:xfrm>
          <a:prstGeom prst="lightningBolt">
            <a:avLst/>
          </a:prstGeom>
          <a:solidFill>
            <a:srgbClr val="FF090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3342" name="AutoShape 36"/>
          <p:cNvSpPr>
            <a:spLocks noChangeArrowheads="1"/>
          </p:cNvSpPr>
          <p:nvPr/>
        </p:nvSpPr>
        <p:spPr bwMode="auto">
          <a:xfrm rot="4474383">
            <a:off x="1504951" y="1722437"/>
            <a:ext cx="247650" cy="593725"/>
          </a:xfrm>
          <a:prstGeom prst="lightningBolt">
            <a:avLst/>
          </a:prstGeom>
          <a:solidFill>
            <a:srgbClr val="FF090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3343" name="Text Box 37"/>
          <p:cNvSpPr txBox="1">
            <a:spLocks noChangeArrowheads="1"/>
          </p:cNvSpPr>
          <p:nvPr/>
        </p:nvSpPr>
        <p:spPr bwMode="auto">
          <a:xfrm>
            <a:off x="250825" y="3416300"/>
            <a:ext cx="2160588" cy="5175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Перехват информации                     не возможен (</a:t>
            </a:r>
            <a:r>
              <a:rPr lang="en-US" sz="1400" i="1" dirty="0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 dirty="0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 dirty="0" err="1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 dirty="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 dirty="0">
              <a:solidFill>
                <a:schemeClr val="hlink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804025" y="333375"/>
            <a:ext cx="1506538" cy="3244850"/>
            <a:chOff x="2360" y="1298"/>
            <a:chExt cx="949" cy="2044"/>
          </a:xfrm>
        </p:grpSpPr>
        <p:graphicFrame>
          <p:nvGraphicFramePr>
            <p:cNvPr id="14346" name="Object 12"/>
            <p:cNvGraphicFramePr>
              <a:graphicFrameLocks noChangeAspect="1"/>
            </p:cNvGraphicFramePr>
            <p:nvPr/>
          </p:nvGraphicFramePr>
          <p:xfrm>
            <a:off x="2543" y="1298"/>
            <a:ext cx="665" cy="1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2" name="Visio" r:id="rId3" imgW="1226820" imgH="3012643" progId="Visio.Drawing.11">
                    <p:embed/>
                  </p:oleObj>
                </mc:Choice>
                <mc:Fallback>
                  <p:oleObj name="Visio" r:id="rId3" imgW="1226820" imgH="3012643" progId="Visio.Drawing.11">
                    <p:embed/>
                    <p:pic>
                      <p:nvPicPr>
                        <p:cNvPr id="0" name="Picture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" y="1298"/>
                          <a:ext cx="665" cy="1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7" name="Object 13"/>
            <p:cNvGraphicFramePr>
              <a:graphicFrameLocks noChangeAspect="1"/>
            </p:cNvGraphicFramePr>
            <p:nvPr/>
          </p:nvGraphicFramePr>
          <p:xfrm>
            <a:off x="2360" y="1392"/>
            <a:ext cx="949" cy="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3" name="Visio" r:id="rId5" imgW="1703451" imgH="3497478" progId="Visio.Drawing.11">
                    <p:embed/>
                  </p:oleObj>
                </mc:Choice>
                <mc:Fallback>
                  <p:oleObj name="Visio" r:id="rId5" imgW="1703451" imgH="3497478" progId="Visio.Drawing.11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0" y="1392"/>
                          <a:ext cx="949" cy="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350" name="Picture 14" descr="Машина с ПРМ_обр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325" y="4581525"/>
            <a:ext cx="2843213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1" name="Picture 15" descr=" GSM Quadriband audio transmitt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75" y="1196975"/>
            <a:ext cx="208915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0" y="2997200"/>
            <a:ext cx="4392613" cy="3455988"/>
            <a:chOff x="113" y="1434"/>
            <a:chExt cx="2767" cy="2177"/>
          </a:xfrm>
          <a:solidFill>
            <a:srgbClr val="FFFFFF"/>
          </a:solidFill>
        </p:grpSpPr>
        <p:sp>
          <p:nvSpPr>
            <p:cNvPr id="14374" name="Rectangle 8"/>
            <p:cNvSpPr>
              <a:spLocks noChangeArrowheads="1"/>
            </p:cNvSpPr>
            <p:nvPr/>
          </p:nvSpPr>
          <p:spPr bwMode="auto">
            <a:xfrm>
              <a:off x="113" y="1434"/>
              <a:ext cx="2767" cy="2177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/>
            </a:ln>
          </p:spPr>
          <p:txBody>
            <a:bodyPr wrap="none" anchor="ctr"/>
            <a:lstStyle/>
            <a:p>
              <a:pPr defTabSz="912813" eaLnBrk="0" hangingPunct="0"/>
              <a:endParaRPr lang="ru-RU"/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113" y="1570"/>
              <a:ext cx="2495" cy="2040"/>
              <a:chOff x="605" y="1616"/>
              <a:chExt cx="1954" cy="1743"/>
            </a:xfrm>
            <a:grpFill/>
          </p:grpSpPr>
          <p:graphicFrame>
            <p:nvGraphicFramePr>
              <p:cNvPr id="14345" name="Object 5"/>
              <p:cNvGraphicFramePr>
                <a:graphicFrameLocks noChangeAspect="1"/>
              </p:cNvGraphicFramePr>
              <p:nvPr/>
            </p:nvGraphicFramePr>
            <p:xfrm>
              <a:off x="605" y="1748"/>
              <a:ext cx="506" cy="16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24" name="Image" r:id="rId9" imgW="1574048" imgH="4990476" progId="">
                      <p:embed/>
                    </p:oleObj>
                  </mc:Choice>
                  <mc:Fallback>
                    <p:oleObj name="Image" r:id="rId9" imgW="1574048" imgH="4990476" progId="">
                      <p:embed/>
                      <p:pic>
                        <p:nvPicPr>
                          <p:cNvPr id="0" name="Picture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5" y="1748"/>
                            <a:ext cx="506" cy="16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4376" name="Picture 6" descr="Чел_за ПЭВМ_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975" y="2024"/>
                <a:ext cx="1584" cy="132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77" name="Picture 7" descr="speak_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54" y="1616"/>
                <a:ext cx="320" cy="58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graphicFrame>
          <p:nvGraphicFramePr>
            <p:cNvPr id="14344" name="Object 17"/>
            <p:cNvGraphicFramePr>
              <a:graphicFrameLocks noChangeAspect="1"/>
            </p:cNvGraphicFramePr>
            <p:nvPr/>
          </p:nvGraphicFramePr>
          <p:xfrm>
            <a:off x="1338" y="1480"/>
            <a:ext cx="816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5" name="Image" r:id="rId13" imgW="640081" imgH="429496" progId="">
                    <p:embed/>
                  </p:oleObj>
                </mc:Choice>
                <mc:Fallback>
                  <p:oleObj name="Image" r:id="rId13" imgW="640081" imgH="429496" progId="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1480"/>
                          <a:ext cx="816" cy="5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38" name="Object 16"/>
          <p:cNvGraphicFramePr>
            <a:graphicFrameLocks noChangeAspect="1"/>
          </p:cNvGraphicFramePr>
          <p:nvPr/>
        </p:nvGraphicFramePr>
        <p:xfrm>
          <a:off x="2195513" y="3068638"/>
          <a:ext cx="146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6" name="Image" r:id="rId15" imgW="304547" imgH="685472" progId="">
                  <p:embed/>
                </p:oleObj>
              </mc:Choice>
              <mc:Fallback>
                <p:oleObj name="Image" r:id="rId15" imgW="304547" imgH="685472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068638"/>
                        <a:ext cx="1460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53" name="Picture 18" descr="Мозаика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924300" y="3429000"/>
            <a:ext cx="171767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4" name="Arc 10"/>
          <p:cNvSpPr>
            <a:spLocks/>
          </p:cNvSpPr>
          <p:nvPr/>
        </p:nvSpPr>
        <p:spPr bwMode="auto">
          <a:xfrm rot="10800000" flipH="1">
            <a:off x="3276600" y="2133600"/>
            <a:ext cx="3097213" cy="45370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>
            <a:solidFill>
              <a:srgbClr val="964B00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pPr algn="ctr" defTabSz="912813"/>
            <a:r>
              <a:rPr lang="ru-RU" sz="1800">
                <a:latin typeface="Arial" pitchFamily="34" charset="0"/>
              </a:rPr>
              <a:t>           </a:t>
            </a:r>
          </a:p>
        </p:txBody>
      </p:sp>
      <p:sp>
        <p:nvSpPr>
          <p:cNvPr id="14355" name="Line 20"/>
          <p:cNvSpPr>
            <a:spLocks noChangeShapeType="1"/>
          </p:cNvSpPr>
          <p:nvPr/>
        </p:nvSpPr>
        <p:spPr bwMode="auto">
          <a:xfrm flipV="1">
            <a:off x="3563938" y="4868863"/>
            <a:ext cx="792162" cy="504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56" name="Line 21"/>
          <p:cNvSpPr>
            <a:spLocks noChangeShapeType="1"/>
          </p:cNvSpPr>
          <p:nvPr/>
        </p:nvSpPr>
        <p:spPr bwMode="auto">
          <a:xfrm>
            <a:off x="1187450" y="2420938"/>
            <a:ext cx="1008063" cy="7921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57" name="Text Box 22"/>
          <p:cNvSpPr txBox="1">
            <a:spLocks noChangeArrowheads="1"/>
          </p:cNvSpPr>
          <p:nvPr/>
        </p:nvSpPr>
        <p:spPr bwMode="auto">
          <a:xfrm>
            <a:off x="107950" y="788988"/>
            <a:ext cx="2089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Радиозакладка </a:t>
            </a:r>
            <a:r>
              <a:rPr lang="en-US" sz="1600">
                <a:latin typeface="Times New Roman" pitchFamily="18" charset="0"/>
              </a:rPr>
              <a:t>GSM</a:t>
            </a:r>
            <a:endParaRPr lang="ru-RU" sz="1600">
              <a:latin typeface="Times New Roman" pitchFamily="18" charset="0"/>
            </a:endParaRPr>
          </a:p>
        </p:txBody>
      </p:sp>
      <p:sp>
        <p:nvSpPr>
          <p:cNvPr id="14358" name="AutoShape 23"/>
          <p:cNvSpPr>
            <a:spLocks noChangeArrowheads="1"/>
          </p:cNvSpPr>
          <p:nvPr/>
        </p:nvSpPr>
        <p:spPr bwMode="auto">
          <a:xfrm rot="-6239526">
            <a:off x="2500313" y="2349500"/>
            <a:ext cx="228600" cy="838200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59" name="AutoShape 24"/>
          <p:cNvSpPr>
            <a:spLocks noChangeArrowheads="1"/>
          </p:cNvSpPr>
          <p:nvPr/>
        </p:nvSpPr>
        <p:spPr bwMode="auto">
          <a:xfrm rot="-6239526">
            <a:off x="6748463" y="747713"/>
            <a:ext cx="228600" cy="8382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0" name="AutoShape 25"/>
          <p:cNvSpPr>
            <a:spLocks noChangeArrowheads="1"/>
          </p:cNvSpPr>
          <p:nvPr/>
        </p:nvSpPr>
        <p:spPr bwMode="auto">
          <a:xfrm rot="-2771920">
            <a:off x="7972425" y="879475"/>
            <a:ext cx="228600" cy="838200"/>
          </a:xfrm>
          <a:prstGeom prst="lightningBol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1" name="AutoShape 26"/>
          <p:cNvSpPr>
            <a:spLocks noChangeArrowheads="1"/>
          </p:cNvSpPr>
          <p:nvPr/>
        </p:nvSpPr>
        <p:spPr bwMode="auto">
          <a:xfrm rot="-2132651">
            <a:off x="7080250" y="4076700"/>
            <a:ext cx="228600" cy="8382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2" name="Text Box 27"/>
          <p:cNvSpPr txBox="1">
            <a:spLocks noChangeArrowheads="1"/>
          </p:cNvSpPr>
          <p:nvPr/>
        </p:nvSpPr>
        <p:spPr bwMode="auto">
          <a:xfrm>
            <a:off x="7092950" y="6237288"/>
            <a:ext cx="1943100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Мобильный приемный пункт</a:t>
            </a:r>
          </a:p>
        </p:txBody>
      </p: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563938" y="5157788"/>
            <a:ext cx="1728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Arial" pitchFamily="34" charset="0"/>
              </a:rPr>
              <a:t>Блокиратор сотовой связи</a:t>
            </a:r>
          </a:p>
        </p:txBody>
      </p:sp>
      <p:sp>
        <p:nvSpPr>
          <p:cNvPr id="14364" name="AutoShape 29"/>
          <p:cNvSpPr>
            <a:spLocks noChangeArrowheads="1"/>
          </p:cNvSpPr>
          <p:nvPr/>
        </p:nvSpPr>
        <p:spPr bwMode="auto">
          <a:xfrm rot="-6239526">
            <a:off x="5164138" y="3268663"/>
            <a:ext cx="228600" cy="838200"/>
          </a:xfrm>
          <a:prstGeom prst="lightningBolt">
            <a:avLst/>
          </a:prstGeom>
          <a:solidFill>
            <a:srgbClr val="FF0909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5" name="Text Box 30"/>
          <p:cNvSpPr txBox="1">
            <a:spLocks noChangeArrowheads="1"/>
          </p:cNvSpPr>
          <p:nvPr/>
        </p:nvSpPr>
        <p:spPr bwMode="auto">
          <a:xfrm>
            <a:off x="6588125" y="3524250"/>
            <a:ext cx="19431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>
                <a:latin typeface="Arial" pitchFamily="34" charset="0"/>
              </a:rPr>
              <a:t>Базовая станция</a:t>
            </a:r>
          </a:p>
        </p:txBody>
      </p:sp>
      <p:sp>
        <p:nvSpPr>
          <p:cNvPr id="14366" name="AutoShape 31"/>
          <p:cNvSpPr>
            <a:spLocks noChangeArrowheads="1"/>
          </p:cNvSpPr>
          <p:nvPr/>
        </p:nvSpPr>
        <p:spPr bwMode="auto">
          <a:xfrm rot="4468326">
            <a:off x="2789238" y="2403475"/>
            <a:ext cx="228600" cy="8382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7" name="AutoShape 32"/>
          <p:cNvSpPr>
            <a:spLocks noChangeArrowheads="1"/>
          </p:cNvSpPr>
          <p:nvPr/>
        </p:nvSpPr>
        <p:spPr bwMode="auto">
          <a:xfrm rot="4377649">
            <a:off x="3221038" y="2476500"/>
            <a:ext cx="228600" cy="838200"/>
          </a:xfrm>
          <a:prstGeom prst="lightningBolt">
            <a:avLst/>
          </a:prstGeom>
          <a:solidFill>
            <a:srgbClr val="FF0909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8" name="AutoShape 33"/>
          <p:cNvSpPr>
            <a:spLocks noChangeArrowheads="1"/>
          </p:cNvSpPr>
          <p:nvPr/>
        </p:nvSpPr>
        <p:spPr bwMode="auto">
          <a:xfrm rot="4468326">
            <a:off x="6821488" y="944563"/>
            <a:ext cx="228600" cy="838200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defTabSz="912813" eaLnBrk="0" hangingPunct="0"/>
            <a:endParaRPr lang="ru-RU"/>
          </a:p>
        </p:txBody>
      </p:sp>
      <p:sp>
        <p:nvSpPr>
          <p:cNvPr id="14369" name="Text Box 34"/>
          <p:cNvSpPr txBox="1">
            <a:spLocks noChangeArrowheads="1"/>
          </p:cNvSpPr>
          <p:nvPr/>
        </p:nvSpPr>
        <p:spPr bwMode="auto">
          <a:xfrm>
            <a:off x="4859338" y="6032500"/>
            <a:ext cx="23764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latin typeface="Arial" pitchFamily="34" charset="0"/>
              </a:rPr>
              <a:t>Граница контролируемой зоны</a:t>
            </a:r>
          </a:p>
        </p:txBody>
      </p:sp>
      <p:graphicFrame>
        <p:nvGraphicFramePr>
          <p:cNvPr id="14339" name="Object 35"/>
          <p:cNvGraphicFramePr>
            <a:graphicFrameLocks noChangeAspect="1"/>
          </p:cNvGraphicFramePr>
          <p:nvPr/>
        </p:nvGraphicFramePr>
        <p:xfrm>
          <a:off x="2555875" y="2349500"/>
          <a:ext cx="21272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name="Формула" r:id="rId18" imgW="164885" imgH="215619" progId="Equation.3">
                  <p:embed/>
                </p:oleObj>
              </mc:Choice>
              <mc:Fallback>
                <p:oleObj name="Формула" r:id="rId18" imgW="164885" imgH="215619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349500"/>
                        <a:ext cx="212725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36"/>
          <p:cNvGraphicFramePr>
            <a:graphicFrameLocks noChangeAspect="1"/>
          </p:cNvGraphicFramePr>
          <p:nvPr/>
        </p:nvGraphicFramePr>
        <p:xfrm>
          <a:off x="3203575" y="2349500"/>
          <a:ext cx="23812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name="Формула" r:id="rId20" imgW="177569" imgH="215619" progId="Equation.3">
                  <p:embed/>
                </p:oleObj>
              </mc:Choice>
              <mc:Fallback>
                <p:oleObj name="Формула" r:id="rId20" imgW="177569" imgH="215619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349500"/>
                        <a:ext cx="238125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39"/>
          <p:cNvGraphicFramePr>
            <a:graphicFrameLocks noChangeAspect="1"/>
          </p:cNvGraphicFramePr>
          <p:nvPr/>
        </p:nvGraphicFramePr>
        <p:xfrm>
          <a:off x="6877050" y="1474788"/>
          <a:ext cx="23812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9" name="Формула" r:id="rId22" imgW="177569" imgH="215619" progId="Equation.3">
                  <p:embed/>
                </p:oleObj>
              </mc:Choice>
              <mc:Fallback>
                <p:oleObj name="Формула" r:id="rId22" imgW="177569" imgH="215619" progId="Equation.3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474788"/>
                        <a:ext cx="238125" cy="28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40"/>
          <p:cNvGraphicFramePr>
            <a:graphicFrameLocks noChangeAspect="1"/>
          </p:cNvGraphicFramePr>
          <p:nvPr/>
        </p:nvGraphicFramePr>
        <p:xfrm>
          <a:off x="6596063" y="836613"/>
          <a:ext cx="212725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" name="Формула" r:id="rId23" imgW="164885" imgH="215619" progId="Equation.3">
                  <p:embed/>
                </p:oleObj>
              </mc:Choice>
              <mc:Fallback>
                <p:oleObj name="Формула" r:id="rId23" imgW="164885" imgH="215619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063" y="836613"/>
                        <a:ext cx="212725" cy="28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0" name="Text Box 41"/>
          <p:cNvSpPr txBox="1">
            <a:spLocks noChangeArrowheads="1"/>
          </p:cNvSpPr>
          <p:nvPr/>
        </p:nvSpPr>
        <p:spPr bwMode="auto">
          <a:xfrm>
            <a:off x="4140200" y="2781300"/>
            <a:ext cx="1728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rgbClr val="FF0909"/>
                </a:solidFill>
                <a:latin typeface="Times New Roman" pitchFamily="18" charset="0"/>
              </a:rPr>
              <a:t>Помеховый сигнал </a:t>
            </a:r>
            <a:r>
              <a:rPr lang="ru-RU" sz="1600" i="1">
                <a:solidFill>
                  <a:srgbClr val="FF0909"/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en-US" sz="1600" i="1">
                <a:solidFill>
                  <a:srgbClr val="FF0909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sz="1600" i="1" baseline="-25000">
                <a:solidFill>
                  <a:srgbClr val="FF0909"/>
                </a:solidFill>
                <a:latin typeface="Times New Roman" pitchFamily="18" charset="0"/>
                <a:sym typeface="Symbol" pitchFamily="18" charset="2"/>
              </a:rPr>
              <a:t>2</a:t>
            </a:r>
            <a:endParaRPr lang="ru-RU" sz="1600" i="1" baseline="-25000">
              <a:solidFill>
                <a:srgbClr val="FF0909"/>
              </a:solidFill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14343" name="Object 42"/>
          <p:cNvGraphicFramePr>
            <a:graphicFrameLocks noChangeAspect="1"/>
          </p:cNvGraphicFramePr>
          <p:nvPr/>
        </p:nvGraphicFramePr>
        <p:xfrm>
          <a:off x="3348038" y="2924175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1" name="Формула" r:id="rId24" imgW="304668" imgH="241195" progId="Equation.3">
                  <p:embed/>
                </p:oleObj>
              </mc:Choice>
              <mc:Fallback>
                <p:oleObj name="Формула" r:id="rId24" imgW="304668" imgH="241195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2924175"/>
                        <a:ext cx="3175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1" name="Text Box 44"/>
          <p:cNvSpPr txBox="1">
            <a:spLocks noChangeArrowheads="1"/>
          </p:cNvSpPr>
          <p:nvPr/>
        </p:nvSpPr>
        <p:spPr bwMode="auto">
          <a:xfrm>
            <a:off x="7092950" y="4071938"/>
            <a:ext cx="2016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dirty="0">
                <a:solidFill>
                  <a:srgbClr val="FF0909"/>
                </a:solidFill>
                <a:latin typeface="Times New Roman" pitchFamily="18" charset="0"/>
                <a:sym typeface="Symbol" pitchFamily="18" charset="2"/>
              </a:rPr>
              <a:t>Прием информации  не возможен</a:t>
            </a:r>
          </a:p>
        </p:txBody>
      </p:sp>
      <p:sp>
        <p:nvSpPr>
          <p:cNvPr id="14372" name="Text Box 45"/>
          <p:cNvSpPr txBox="1">
            <a:spLocks noChangeArrowheads="1"/>
          </p:cNvSpPr>
          <p:nvPr/>
        </p:nvSpPr>
        <p:spPr bwMode="auto">
          <a:xfrm>
            <a:off x="2124075" y="1196975"/>
            <a:ext cx="431958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en-US" sz="1600" i="1" dirty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sz="1600" i="1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en-US" sz="16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ru-RU" sz="1600" i="1" dirty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sz="1600" dirty="0">
                <a:latin typeface="Times New Roman" pitchFamily="18" charset="0"/>
                <a:sym typeface="Symbol" pitchFamily="18" charset="2"/>
              </a:rPr>
              <a:t>– </a:t>
            </a:r>
            <a:r>
              <a:rPr lang="ru-RU" sz="1600" dirty="0">
                <a:latin typeface="Times New Roman" pitchFamily="18" charset="0"/>
                <a:sym typeface="Symbol" pitchFamily="18" charset="2"/>
              </a:rPr>
              <a:t>частота передачи мобильного телефона;</a:t>
            </a:r>
          </a:p>
          <a:p>
            <a:pPr defTabSz="912813"/>
            <a:r>
              <a:rPr lang="en-US" sz="1600" i="1" dirty="0">
                <a:latin typeface="Times New Roman" pitchFamily="18" charset="0"/>
                <a:sym typeface="Symbol" pitchFamily="18" charset="2"/>
              </a:rPr>
              <a:t>F</a:t>
            </a:r>
            <a:r>
              <a:rPr lang="ru-RU" sz="1600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sz="16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ru-RU" sz="1600" i="1" dirty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sz="1600" dirty="0">
                <a:latin typeface="Times New Roman" pitchFamily="18" charset="0"/>
                <a:sym typeface="Symbol" pitchFamily="18" charset="2"/>
              </a:rPr>
              <a:t>– </a:t>
            </a:r>
            <a:r>
              <a:rPr lang="ru-RU" sz="1600" dirty="0">
                <a:latin typeface="Times New Roman" pitchFamily="18" charset="0"/>
                <a:sym typeface="Symbol" pitchFamily="18" charset="2"/>
              </a:rPr>
              <a:t>частота передачи базовой станции;</a:t>
            </a:r>
          </a:p>
          <a:p>
            <a:pPr defTabSz="912813"/>
            <a:r>
              <a:rPr lang="en-US" sz="1600" i="1" dirty="0">
                <a:latin typeface="Times New Roman" pitchFamily="18" charset="0"/>
                <a:sym typeface="Symbol" pitchFamily="18" charset="2"/>
              </a:rPr>
              <a:t>F</a:t>
            </a:r>
            <a:r>
              <a:rPr lang="ru-RU" sz="1600" i="1" baseline="-25000" dirty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sz="16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1600" dirty="0">
                <a:latin typeface="Times New Roman" pitchFamily="18" charset="0"/>
                <a:sym typeface="Symbol" pitchFamily="18" charset="2"/>
              </a:rPr>
              <a:t>–</a:t>
            </a:r>
            <a:r>
              <a:rPr lang="ru-RU" sz="1600" dirty="0">
                <a:latin typeface="Times New Roman" pitchFamily="18" charset="0"/>
                <a:sym typeface="Symbol" pitchFamily="18" charset="2"/>
              </a:rPr>
              <a:t> заградительная помеха в полосе частот </a:t>
            </a:r>
          </a:p>
          <a:p>
            <a:pPr defTabSz="912813"/>
            <a:r>
              <a:rPr lang="ru-RU" sz="1600" dirty="0">
                <a:latin typeface="Times New Roman" pitchFamily="18" charset="0"/>
                <a:sym typeface="Symbol" pitchFamily="18" charset="2"/>
              </a:rPr>
              <a:t>          работы базовой станции.</a:t>
            </a:r>
          </a:p>
        </p:txBody>
      </p:sp>
      <p:sp>
        <p:nvSpPr>
          <p:cNvPr id="14373" name="Rectangle 46"/>
          <p:cNvSpPr>
            <a:spLocks noChangeArrowheads="1"/>
          </p:cNvSpPr>
          <p:nvPr/>
        </p:nvSpPr>
        <p:spPr bwMode="auto">
          <a:xfrm>
            <a:off x="107950" y="0"/>
            <a:ext cx="6911975" cy="7016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>
                <a:latin typeface="Times New Roman" pitchFamily="18" charset="0"/>
                <a:cs typeface="Times New Roman" pitchFamily="18" charset="0"/>
              </a:rPr>
              <a:t>Подавление радиозакладок, использующих для передачи информации сети сотовой связи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7019925" y="451008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5365" name="Picture 5" descr="Чел_за говорящи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765175"/>
            <a:ext cx="2754313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speak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91074">
            <a:off x="1603375" y="1312863"/>
            <a:ext cx="5476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395288" y="6021388"/>
            <a:ext cx="770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2000" b="1"/>
              <a:t>Подавление сетевых закладок с использованием генераторов шума</a:t>
            </a:r>
            <a:endParaRPr kumimoji="1" lang="ru-RU" sz="2000" b="1">
              <a:latin typeface="Arial" pitchFamily="34" charset="0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2289175" y="2205038"/>
            <a:ext cx="936625" cy="360362"/>
          </a:xfrm>
          <a:prstGeom prst="line">
            <a:avLst/>
          </a:prstGeom>
          <a:noFill/>
          <a:ln w="66675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708400" y="2754313"/>
            <a:ext cx="1079500" cy="431800"/>
          </a:xfrm>
          <a:prstGeom prst="line">
            <a:avLst/>
          </a:prstGeom>
          <a:noFill/>
          <a:ln w="66675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3203575" y="2565400"/>
            <a:ext cx="576263" cy="215900"/>
          </a:xfrm>
          <a:prstGeom prst="line">
            <a:avLst/>
          </a:prstGeom>
          <a:noFill/>
          <a:ln w="66675" cmpd="dbl">
            <a:solidFill>
              <a:srgbClr val="F9C86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4725988" y="3113088"/>
            <a:ext cx="134937" cy="147637"/>
          </a:xfrm>
          <a:prstGeom prst="rect">
            <a:avLst/>
          </a:prstGeom>
          <a:solidFill>
            <a:srgbClr val="F9C86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6692900" y="1784350"/>
            <a:ext cx="792163" cy="423863"/>
          </a:xfrm>
          <a:prstGeom prst="rect">
            <a:avLst/>
          </a:prstGeom>
          <a:noFill/>
          <a:ln w="57150" cmpd="thickThin">
            <a:solidFill>
              <a:srgbClr val="F9C86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800">
                <a:latin typeface="Arial" pitchFamily="34" charset="0"/>
              </a:rPr>
              <a:t> </a:t>
            </a:r>
            <a:r>
              <a:rPr lang="ru-RU" sz="1800" b="1">
                <a:latin typeface="Arial" pitchFamily="34" charset="0"/>
              </a:rPr>
              <a:t>РЩ</a:t>
            </a:r>
          </a:p>
        </p:txBody>
      </p:sp>
      <p:sp>
        <p:nvSpPr>
          <p:cNvPr id="15373" name="table"/>
          <p:cNvSpPr>
            <a:spLocks noEditPoints="1" noChangeArrowheads="1"/>
          </p:cNvSpPr>
          <p:nvPr/>
        </p:nvSpPr>
        <p:spPr bwMode="auto">
          <a:xfrm>
            <a:off x="2124075" y="2062163"/>
            <a:ext cx="215900" cy="2079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0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4015 w 21600"/>
              <a:gd name="T13" fmla="*/ 4491 h 21600"/>
              <a:gd name="T14" fmla="*/ 17622 w 21600"/>
              <a:gd name="T15" fmla="*/ 171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7641" y="17591"/>
                </a:moveTo>
                <a:lnTo>
                  <a:pt x="18067" y="17165"/>
                </a:lnTo>
                <a:lnTo>
                  <a:pt x="18443" y="16689"/>
                </a:lnTo>
                <a:lnTo>
                  <a:pt x="18794" y="16162"/>
                </a:lnTo>
                <a:lnTo>
                  <a:pt x="19144" y="15661"/>
                </a:lnTo>
                <a:lnTo>
                  <a:pt x="19420" y="15135"/>
                </a:lnTo>
                <a:lnTo>
                  <a:pt x="19645" y="14584"/>
                </a:lnTo>
                <a:lnTo>
                  <a:pt x="19871" y="13982"/>
                </a:lnTo>
                <a:lnTo>
                  <a:pt x="20071" y="13406"/>
                </a:lnTo>
                <a:lnTo>
                  <a:pt x="20297" y="13456"/>
                </a:lnTo>
                <a:lnTo>
                  <a:pt x="20472" y="13456"/>
                </a:lnTo>
                <a:lnTo>
                  <a:pt x="20648" y="13406"/>
                </a:lnTo>
                <a:lnTo>
                  <a:pt x="20823" y="13331"/>
                </a:lnTo>
                <a:lnTo>
                  <a:pt x="20948" y="13206"/>
                </a:lnTo>
                <a:lnTo>
                  <a:pt x="21099" y="13080"/>
                </a:lnTo>
                <a:lnTo>
                  <a:pt x="21149" y="12905"/>
                </a:lnTo>
                <a:lnTo>
                  <a:pt x="21299" y="12704"/>
                </a:lnTo>
                <a:lnTo>
                  <a:pt x="21425" y="12253"/>
                </a:lnTo>
                <a:lnTo>
                  <a:pt x="21550" y="11727"/>
                </a:lnTo>
                <a:lnTo>
                  <a:pt x="21600" y="11276"/>
                </a:lnTo>
                <a:lnTo>
                  <a:pt x="21600" y="10800"/>
                </a:lnTo>
                <a:lnTo>
                  <a:pt x="21600" y="10324"/>
                </a:lnTo>
                <a:lnTo>
                  <a:pt x="21550" y="9823"/>
                </a:lnTo>
                <a:lnTo>
                  <a:pt x="21425" y="9347"/>
                </a:lnTo>
                <a:lnTo>
                  <a:pt x="21299" y="8896"/>
                </a:lnTo>
                <a:lnTo>
                  <a:pt x="21149" y="8695"/>
                </a:lnTo>
                <a:lnTo>
                  <a:pt x="21099" y="8520"/>
                </a:lnTo>
                <a:lnTo>
                  <a:pt x="20948" y="8344"/>
                </a:lnTo>
                <a:lnTo>
                  <a:pt x="20823" y="8269"/>
                </a:lnTo>
                <a:lnTo>
                  <a:pt x="20648" y="8169"/>
                </a:lnTo>
                <a:lnTo>
                  <a:pt x="20472" y="8144"/>
                </a:lnTo>
                <a:lnTo>
                  <a:pt x="20297" y="8144"/>
                </a:lnTo>
                <a:lnTo>
                  <a:pt x="20071" y="8169"/>
                </a:lnTo>
                <a:lnTo>
                  <a:pt x="19871" y="7618"/>
                </a:lnTo>
                <a:lnTo>
                  <a:pt x="19645" y="7016"/>
                </a:lnTo>
                <a:lnTo>
                  <a:pt x="19420" y="6490"/>
                </a:lnTo>
                <a:lnTo>
                  <a:pt x="19144" y="5939"/>
                </a:lnTo>
                <a:lnTo>
                  <a:pt x="18794" y="5438"/>
                </a:lnTo>
                <a:lnTo>
                  <a:pt x="18443" y="4961"/>
                </a:lnTo>
                <a:lnTo>
                  <a:pt x="18067" y="4460"/>
                </a:lnTo>
                <a:lnTo>
                  <a:pt x="17691" y="4034"/>
                </a:lnTo>
                <a:lnTo>
                  <a:pt x="17215" y="3608"/>
                </a:lnTo>
                <a:lnTo>
                  <a:pt x="16739" y="3232"/>
                </a:lnTo>
                <a:lnTo>
                  <a:pt x="16263" y="2832"/>
                </a:lnTo>
                <a:lnTo>
                  <a:pt x="15686" y="2506"/>
                </a:lnTo>
                <a:lnTo>
                  <a:pt x="15185" y="2205"/>
                </a:lnTo>
                <a:lnTo>
                  <a:pt x="14609" y="1929"/>
                </a:lnTo>
                <a:lnTo>
                  <a:pt x="14032" y="1704"/>
                </a:lnTo>
                <a:lnTo>
                  <a:pt x="13431" y="1503"/>
                </a:lnTo>
                <a:lnTo>
                  <a:pt x="13481" y="1278"/>
                </a:lnTo>
                <a:lnTo>
                  <a:pt x="13481" y="1103"/>
                </a:lnTo>
                <a:lnTo>
                  <a:pt x="13431" y="952"/>
                </a:lnTo>
                <a:lnTo>
                  <a:pt x="13356" y="777"/>
                </a:lnTo>
                <a:lnTo>
                  <a:pt x="13256" y="626"/>
                </a:lnTo>
                <a:lnTo>
                  <a:pt x="13080" y="526"/>
                </a:lnTo>
                <a:lnTo>
                  <a:pt x="12930" y="426"/>
                </a:lnTo>
                <a:lnTo>
                  <a:pt x="12704" y="301"/>
                </a:lnTo>
                <a:lnTo>
                  <a:pt x="12278" y="175"/>
                </a:lnTo>
                <a:lnTo>
                  <a:pt x="11802" y="25"/>
                </a:lnTo>
                <a:lnTo>
                  <a:pt x="11276" y="0"/>
                </a:lnTo>
                <a:lnTo>
                  <a:pt x="10825" y="0"/>
                </a:lnTo>
                <a:lnTo>
                  <a:pt x="10324" y="0"/>
                </a:lnTo>
                <a:lnTo>
                  <a:pt x="9848" y="25"/>
                </a:lnTo>
                <a:lnTo>
                  <a:pt x="9347" y="175"/>
                </a:lnTo>
                <a:lnTo>
                  <a:pt x="8921" y="301"/>
                </a:lnTo>
                <a:lnTo>
                  <a:pt x="8695" y="426"/>
                </a:lnTo>
                <a:lnTo>
                  <a:pt x="8545" y="526"/>
                </a:lnTo>
                <a:lnTo>
                  <a:pt x="8394" y="626"/>
                </a:lnTo>
                <a:lnTo>
                  <a:pt x="8269" y="777"/>
                </a:lnTo>
                <a:lnTo>
                  <a:pt x="8169" y="952"/>
                </a:lnTo>
                <a:lnTo>
                  <a:pt x="8144" y="1103"/>
                </a:lnTo>
                <a:lnTo>
                  <a:pt x="8144" y="1278"/>
                </a:lnTo>
                <a:lnTo>
                  <a:pt x="8219" y="1503"/>
                </a:lnTo>
                <a:lnTo>
                  <a:pt x="7618" y="1704"/>
                </a:lnTo>
                <a:lnTo>
                  <a:pt x="7066" y="1929"/>
                </a:lnTo>
                <a:lnTo>
                  <a:pt x="6490" y="2205"/>
                </a:lnTo>
                <a:lnTo>
                  <a:pt x="5939" y="2456"/>
                </a:lnTo>
                <a:lnTo>
                  <a:pt x="5438" y="2781"/>
                </a:lnTo>
                <a:lnTo>
                  <a:pt x="4961" y="3132"/>
                </a:lnTo>
                <a:lnTo>
                  <a:pt x="4485" y="3533"/>
                </a:lnTo>
                <a:lnTo>
                  <a:pt x="4059" y="3959"/>
                </a:lnTo>
                <a:lnTo>
                  <a:pt x="3633" y="4385"/>
                </a:lnTo>
                <a:lnTo>
                  <a:pt x="3232" y="4861"/>
                </a:lnTo>
                <a:lnTo>
                  <a:pt x="2857" y="5387"/>
                </a:lnTo>
                <a:lnTo>
                  <a:pt x="2506" y="5889"/>
                </a:lnTo>
                <a:lnTo>
                  <a:pt x="2205" y="6465"/>
                </a:lnTo>
                <a:lnTo>
                  <a:pt x="1955" y="7016"/>
                </a:lnTo>
                <a:lnTo>
                  <a:pt x="1729" y="7568"/>
                </a:lnTo>
                <a:lnTo>
                  <a:pt x="1529" y="8169"/>
                </a:lnTo>
                <a:lnTo>
                  <a:pt x="1303" y="8144"/>
                </a:lnTo>
                <a:lnTo>
                  <a:pt x="1128" y="8144"/>
                </a:lnTo>
                <a:lnTo>
                  <a:pt x="977" y="8169"/>
                </a:lnTo>
                <a:lnTo>
                  <a:pt x="802" y="8269"/>
                </a:lnTo>
                <a:lnTo>
                  <a:pt x="652" y="8344"/>
                </a:lnTo>
                <a:lnTo>
                  <a:pt x="526" y="8520"/>
                </a:lnTo>
                <a:lnTo>
                  <a:pt x="451" y="8695"/>
                </a:lnTo>
                <a:lnTo>
                  <a:pt x="326" y="8896"/>
                </a:lnTo>
                <a:lnTo>
                  <a:pt x="200" y="9347"/>
                </a:lnTo>
                <a:lnTo>
                  <a:pt x="50" y="9823"/>
                </a:lnTo>
                <a:lnTo>
                  <a:pt x="0" y="10324"/>
                </a:lnTo>
                <a:lnTo>
                  <a:pt x="0" y="10800"/>
                </a:lnTo>
                <a:lnTo>
                  <a:pt x="0" y="11276"/>
                </a:lnTo>
                <a:lnTo>
                  <a:pt x="50" y="11727"/>
                </a:lnTo>
                <a:lnTo>
                  <a:pt x="200" y="12253"/>
                </a:lnTo>
                <a:lnTo>
                  <a:pt x="326" y="12704"/>
                </a:lnTo>
                <a:lnTo>
                  <a:pt x="451" y="12905"/>
                </a:lnTo>
                <a:lnTo>
                  <a:pt x="526" y="13080"/>
                </a:lnTo>
                <a:lnTo>
                  <a:pt x="652" y="13206"/>
                </a:lnTo>
                <a:lnTo>
                  <a:pt x="802" y="13331"/>
                </a:lnTo>
                <a:lnTo>
                  <a:pt x="977" y="13406"/>
                </a:lnTo>
                <a:lnTo>
                  <a:pt x="1128" y="13456"/>
                </a:lnTo>
                <a:lnTo>
                  <a:pt x="1303" y="13456"/>
                </a:lnTo>
                <a:lnTo>
                  <a:pt x="1529" y="13406"/>
                </a:lnTo>
                <a:lnTo>
                  <a:pt x="1729" y="13982"/>
                </a:lnTo>
                <a:lnTo>
                  <a:pt x="1955" y="14584"/>
                </a:lnTo>
                <a:lnTo>
                  <a:pt x="2255" y="15135"/>
                </a:lnTo>
                <a:lnTo>
                  <a:pt x="2556" y="15736"/>
                </a:lnTo>
                <a:lnTo>
                  <a:pt x="2907" y="16263"/>
                </a:lnTo>
                <a:lnTo>
                  <a:pt x="3283" y="16764"/>
                </a:lnTo>
                <a:lnTo>
                  <a:pt x="3684" y="17240"/>
                </a:lnTo>
                <a:lnTo>
                  <a:pt x="4110" y="17741"/>
                </a:lnTo>
                <a:lnTo>
                  <a:pt x="4535" y="18117"/>
                </a:lnTo>
                <a:lnTo>
                  <a:pt x="5012" y="18493"/>
                </a:lnTo>
                <a:lnTo>
                  <a:pt x="5463" y="18844"/>
                </a:lnTo>
                <a:lnTo>
                  <a:pt x="5989" y="19144"/>
                </a:lnTo>
                <a:lnTo>
                  <a:pt x="6490" y="19420"/>
                </a:lnTo>
                <a:lnTo>
                  <a:pt x="7066" y="19645"/>
                </a:lnTo>
                <a:lnTo>
                  <a:pt x="7618" y="19921"/>
                </a:lnTo>
                <a:lnTo>
                  <a:pt x="8219" y="20071"/>
                </a:lnTo>
                <a:lnTo>
                  <a:pt x="8144" y="20297"/>
                </a:lnTo>
                <a:lnTo>
                  <a:pt x="8144" y="20472"/>
                </a:lnTo>
                <a:lnTo>
                  <a:pt x="8169" y="20648"/>
                </a:lnTo>
                <a:lnTo>
                  <a:pt x="8269" y="20823"/>
                </a:lnTo>
                <a:lnTo>
                  <a:pt x="8394" y="20948"/>
                </a:lnTo>
                <a:lnTo>
                  <a:pt x="8545" y="21074"/>
                </a:lnTo>
                <a:lnTo>
                  <a:pt x="8695" y="21149"/>
                </a:lnTo>
                <a:lnTo>
                  <a:pt x="8921" y="21299"/>
                </a:lnTo>
                <a:lnTo>
                  <a:pt x="9347" y="21425"/>
                </a:lnTo>
                <a:lnTo>
                  <a:pt x="9848" y="21550"/>
                </a:lnTo>
                <a:lnTo>
                  <a:pt x="10324" y="21600"/>
                </a:lnTo>
                <a:lnTo>
                  <a:pt x="10825" y="21600"/>
                </a:lnTo>
                <a:lnTo>
                  <a:pt x="11276" y="21600"/>
                </a:lnTo>
                <a:lnTo>
                  <a:pt x="11802" y="21550"/>
                </a:lnTo>
                <a:lnTo>
                  <a:pt x="12278" y="21425"/>
                </a:lnTo>
                <a:lnTo>
                  <a:pt x="12704" y="21299"/>
                </a:lnTo>
                <a:lnTo>
                  <a:pt x="12930" y="21149"/>
                </a:lnTo>
                <a:lnTo>
                  <a:pt x="13080" y="21074"/>
                </a:lnTo>
                <a:lnTo>
                  <a:pt x="13256" y="20948"/>
                </a:lnTo>
                <a:lnTo>
                  <a:pt x="13356" y="20823"/>
                </a:lnTo>
                <a:lnTo>
                  <a:pt x="13431" y="20648"/>
                </a:lnTo>
                <a:lnTo>
                  <a:pt x="13481" y="20472"/>
                </a:lnTo>
                <a:lnTo>
                  <a:pt x="13481" y="20297"/>
                </a:lnTo>
                <a:lnTo>
                  <a:pt x="13431" y="20071"/>
                </a:lnTo>
                <a:lnTo>
                  <a:pt x="14032" y="19871"/>
                </a:lnTo>
                <a:lnTo>
                  <a:pt x="14609" y="19645"/>
                </a:lnTo>
                <a:lnTo>
                  <a:pt x="15135" y="19395"/>
                </a:lnTo>
                <a:lnTo>
                  <a:pt x="15686" y="19094"/>
                </a:lnTo>
                <a:lnTo>
                  <a:pt x="16213" y="18768"/>
                </a:lnTo>
                <a:lnTo>
                  <a:pt x="16739" y="18393"/>
                </a:lnTo>
                <a:lnTo>
                  <a:pt x="17165" y="18017"/>
                </a:lnTo>
                <a:lnTo>
                  <a:pt x="17641" y="17591"/>
                </a:lnTo>
                <a:close/>
              </a:path>
              <a:path w="21600" h="21600" extrusionOk="0">
                <a:moveTo>
                  <a:pt x="13431" y="1503"/>
                </a:moveTo>
                <a:lnTo>
                  <a:pt x="13080" y="1428"/>
                </a:lnTo>
                <a:lnTo>
                  <a:pt x="12780" y="1378"/>
                </a:lnTo>
                <a:lnTo>
                  <a:pt x="12479" y="1278"/>
                </a:lnTo>
                <a:lnTo>
                  <a:pt x="12128" y="1253"/>
                </a:lnTo>
                <a:lnTo>
                  <a:pt x="11802" y="1203"/>
                </a:lnTo>
                <a:lnTo>
                  <a:pt x="11477" y="1203"/>
                </a:lnTo>
                <a:lnTo>
                  <a:pt x="11151" y="1153"/>
                </a:lnTo>
                <a:lnTo>
                  <a:pt x="10825" y="1153"/>
                </a:lnTo>
                <a:lnTo>
                  <a:pt x="10449" y="1153"/>
                </a:lnTo>
                <a:lnTo>
                  <a:pt x="10174" y="1203"/>
                </a:lnTo>
                <a:lnTo>
                  <a:pt x="9798" y="1203"/>
                </a:lnTo>
                <a:lnTo>
                  <a:pt x="9472" y="1253"/>
                </a:lnTo>
                <a:lnTo>
                  <a:pt x="9171" y="1278"/>
                </a:lnTo>
                <a:lnTo>
                  <a:pt x="8820" y="1378"/>
                </a:lnTo>
                <a:lnTo>
                  <a:pt x="8545" y="1428"/>
                </a:lnTo>
                <a:lnTo>
                  <a:pt x="8219" y="1503"/>
                </a:lnTo>
                <a:moveTo>
                  <a:pt x="1529" y="8169"/>
                </a:moveTo>
                <a:lnTo>
                  <a:pt x="1453" y="8520"/>
                </a:lnTo>
                <a:lnTo>
                  <a:pt x="1403" y="8820"/>
                </a:lnTo>
                <a:lnTo>
                  <a:pt x="1303" y="9121"/>
                </a:lnTo>
                <a:lnTo>
                  <a:pt x="1253" y="9447"/>
                </a:lnTo>
                <a:lnTo>
                  <a:pt x="1228" y="9823"/>
                </a:lnTo>
                <a:lnTo>
                  <a:pt x="1228" y="10098"/>
                </a:lnTo>
                <a:lnTo>
                  <a:pt x="1178" y="10449"/>
                </a:lnTo>
                <a:lnTo>
                  <a:pt x="1178" y="10800"/>
                </a:lnTo>
                <a:lnTo>
                  <a:pt x="1178" y="11126"/>
                </a:lnTo>
                <a:lnTo>
                  <a:pt x="1228" y="11502"/>
                </a:lnTo>
                <a:lnTo>
                  <a:pt x="1228" y="11777"/>
                </a:lnTo>
                <a:lnTo>
                  <a:pt x="1253" y="12128"/>
                </a:lnTo>
                <a:lnTo>
                  <a:pt x="1303" y="12429"/>
                </a:lnTo>
                <a:lnTo>
                  <a:pt x="1403" y="12755"/>
                </a:lnTo>
                <a:lnTo>
                  <a:pt x="1453" y="13080"/>
                </a:lnTo>
                <a:lnTo>
                  <a:pt x="1529" y="13406"/>
                </a:lnTo>
                <a:moveTo>
                  <a:pt x="13431" y="20071"/>
                </a:moveTo>
                <a:lnTo>
                  <a:pt x="13080" y="20172"/>
                </a:lnTo>
                <a:lnTo>
                  <a:pt x="12780" y="20222"/>
                </a:lnTo>
                <a:lnTo>
                  <a:pt x="12479" y="20297"/>
                </a:lnTo>
                <a:lnTo>
                  <a:pt x="12128" y="20347"/>
                </a:lnTo>
                <a:lnTo>
                  <a:pt x="11802" y="20397"/>
                </a:lnTo>
                <a:lnTo>
                  <a:pt x="11477" y="20397"/>
                </a:lnTo>
                <a:lnTo>
                  <a:pt x="11151" y="20447"/>
                </a:lnTo>
                <a:lnTo>
                  <a:pt x="10825" y="20447"/>
                </a:lnTo>
                <a:lnTo>
                  <a:pt x="10449" y="20447"/>
                </a:lnTo>
                <a:lnTo>
                  <a:pt x="10174" y="20397"/>
                </a:lnTo>
                <a:lnTo>
                  <a:pt x="9798" y="20397"/>
                </a:lnTo>
                <a:lnTo>
                  <a:pt x="9472" y="20347"/>
                </a:lnTo>
                <a:lnTo>
                  <a:pt x="9171" y="20297"/>
                </a:lnTo>
                <a:lnTo>
                  <a:pt x="8820" y="20222"/>
                </a:lnTo>
                <a:lnTo>
                  <a:pt x="8545" y="20172"/>
                </a:lnTo>
                <a:lnTo>
                  <a:pt x="8219" y="20071"/>
                </a:lnTo>
                <a:moveTo>
                  <a:pt x="20071" y="13406"/>
                </a:moveTo>
                <a:lnTo>
                  <a:pt x="20172" y="13080"/>
                </a:lnTo>
                <a:lnTo>
                  <a:pt x="20222" y="12755"/>
                </a:lnTo>
                <a:lnTo>
                  <a:pt x="20297" y="12429"/>
                </a:lnTo>
                <a:lnTo>
                  <a:pt x="20347" y="12128"/>
                </a:lnTo>
                <a:lnTo>
                  <a:pt x="20397" y="11777"/>
                </a:lnTo>
                <a:lnTo>
                  <a:pt x="20447" y="11502"/>
                </a:lnTo>
                <a:lnTo>
                  <a:pt x="20447" y="11126"/>
                </a:lnTo>
                <a:lnTo>
                  <a:pt x="20447" y="10800"/>
                </a:lnTo>
                <a:lnTo>
                  <a:pt x="20447" y="10449"/>
                </a:lnTo>
                <a:lnTo>
                  <a:pt x="20447" y="10098"/>
                </a:lnTo>
                <a:lnTo>
                  <a:pt x="20397" y="9823"/>
                </a:lnTo>
                <a:lnTo>
                  <a:pt x="20347" y="9447"/>
                </a:lnTo>
                <a:lnTo>
                  <a:pt x="20297" y="9121"/>
                </a:lnTo>
                <a:lnTo>
                  <a:pt x="20222" y="8820"/>
                </a:lnTo>
                <a:lnTo>
                  <a:pt x="20172" y="8520"/>
                </a:lnTo>
                <a:lnTo>
                  <a:pt x="20071" y="8169"/>
                </a:lnTo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2103438" y="2062163"/>
            <a:ext cx="309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000">
                <a:latin typeface="Arial" pitchFamily="34" charset="0"/>
                <a:sym typeface="Symbol" pitchFamily="18" charset="2"/>
              </a:rPr>
              <a:t></a:t>
            </a:r>
          </a:p>
        </p:txBody>
      </p:sp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2195513" y="1844675"/>
            <a:ext cx="7159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 sz="1200" b="1">
                <a:latin typeface="Arial" pitchFamily="34" charset="0"/>
                <a:sym typeface="Symbol" pitchFamily="18" charset="2"/>
              </a:rPr>
              <a:t> 220 В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5940425" y="2584450"/>
            <a:ext cx="2159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Times New Roman" pitchFamily="18" charset="0"/>
              </a:rPr>
              <a:t>Линия электропитания  220 В, 50 Гц</a:t>
            </a:r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5580063" y="27813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2916238" y="2420938"/>
            <a:ext cx="134937" cy="147637"/>
          </a:xfrm>
          <a:prstGeom prst="rect">
            <a:avLst/>
          </a:prstGeom>
          <a:solidFill>
            <a:srgbClr val="A437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5003800" y="476250"/>
            <a:ext cx="23034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latin typeface="Times New Roman" pitchFamily="18" charset="0"/>
              </a:rPr>
              <a:t>Скрытно установленная </a:t>
            </a:r>
          </a:p>
          <a:p>
            <a:pPr algn="ctr" defTabSz="912813"/>
            <a:r>
              <a:rPr lang="ru-RU" sz="1400" b="1">
                <a:latin typeface="Times New Roman" pitchFamily="18" charset="0"/>
              </a:rPr>
              <a:t>сетевая закладка</a:t>
            </a:r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V="1">
            <a:off x="4932363" y="2238375"/>
            <a:ext cx="1152525" cy="72072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5381" name="Rectangle 22"/>
          <p:cNvSpPr>
            <a:spLocks noChangeArrowheads="1"/>
          </p:cNvSpPr>
          <p:nvPr/>
        </p:nvSpPr>
        <p:spPr bwMode="auto">
          <a:xfrm>
            <a:off x="2555875" y="4437063"/>
            <a:ext cx="17287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 dirty="0">
                <a:latin typeface="Times New Roman" pitchFamily="18" charset="0"/>
              </a:rPr>
              <a:t>Информативный сигнал</a:t>
            </a:r>
          </a:p>
        </p:txBody>
      </p:sp>
      <p:sp>
        <p:nvSpPr>
          <p:cNvPr id="15382" name="Text Box 23"/>
          <p:cNvSpPr txBox="1">
            <a:spLocks noChangeArrowheads="1"/>
          </p:cNvSpPr>
          <p:nvPr/>
        </p:nvSpPr>
        <p:spPr bwMode="auto">
          <a:xfrm>
            <a:off x="0" y="4143375"/>
            <a:ext cx="1619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sz="1600">
                <a:latin typeface="Arial" pitchFamily="34" charset="0"/>
              </a:rPr>
              <a:t>Выделенное помещение</a:t>
            </a:r>
          </a:p>
        </p:txBody>
      </p:sp>
      <p:pic>
        <p:nvPicPr>
          <p:cNvPr id="15383" name="Picture 24" descr="Сетевая ЗУ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87825" y="981075"/>
            <a:ext cx="28321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59832" y="3212976"/>
            <a:ext cx="5921375" cy="2519362"/>
            <a:chOff x="1917" y="2025"/>
            <a:chExt cx="3730" cy="1587"/>
          </a:xfrm>
        </p:grpSpPr>
        <p:grpSp>
          <p:nvGrpSpPr>
            <p:cNvPr id="3" name="Group 28"/>
            <p:cNvGrpSpPr>
              <a:grpSpLocks/>
            </p:cNvGrpSpPr>
            <p:nvPr/>
          </p:nvGrpSpPr>
          <p:grpSpPr bwMode="auto">
            <a:xfrm>
              <a:off x="1917" y="2025"/>
              <a:ext cx="3730" cy="1587"/>
              <a:chOff x="1917" y="2025"/>
              <a:chExt cx="3730" cy="1587"/>
            </a:xfrm>
          </p:grpSpPr>
          <p:pic>
            <p:nvPicPr>
              <p:cNvPr id="15411" name="Picture 29" descr="ПРМ ЗУ 220 В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99" y="2025"/>
                <a:ext cx="2086" cy="13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412" name="Text Box 30"/>
              <p:cNvSpPr txBox="1">
                <a:spLocks noChangeArrowheads="1"/>
              </p:cNvSpPr>
              <p:nvPr/>
            </p:nvSpPr>
            <p:spPr bwMode="auto">
              <a:xfrm>
                <a:off x="3062" y="3400"/>
                <a:ext cx="121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600" b="1">
                    <a:latin typeface="Times New Roman" pitchFamily="18" charset="0"/>
                  </a:rPr>
                  <a:t>Пункт контроля</a:t>
                </a:r>
              </a:p>
            </p:txBody>
          </p:sp>
          <p:sp>
            <p:nvSpPr>
              <p:cNvPr id="15413" name="Text Box 31"/>
              <p:cNvSpPr txBox="1">
                <a:spLocks noChangeArrowheads="1"/>
              </p:cNvSpPr>
              <p:nvPr/>
            </p:nvSpPr>
            <p:spPr bwMode="auto">
              <a:xfrm>
                <a:off x="4755" y="2977"/>
                <a:ext cx="89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Магнитофон (диктофон)</a:t>
                </a:r>
              </a:p>
            </p:txBody>
          </p:sp>
          <p:sp>
            <p:nvSpPr>
              <p:cNvPr id="15414" name="Text Box 32"/>
              <p:cNvSpPr txBox="1">
                <a:spLocks noChangeArrowheads="1"/>
              </p:cNvSpPr>
              <p:nvPr/>
            </p:nvSpPr>
            <p:spPr bwMode="auto">
              <a:xfrm>
                <a:off x="1917" y="3180"/>
                <a:ext cx="710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Приемное устройство</a:t>
                </a:r>
              </a:p>
            </p:txBody>
          </p:sp>
          <p:sp>
            <p:nvSpPr>
              <p:cNvPr id="15415" name="Line 33"/>
              <p:cNvSpPr>
                <a:spLocks noChangeShapeType="1"/>
              </p:cNvSpPr>
              <p:nvPr/>
            </p:nvSpPr>
            <p:spPr bwMode="auto">
              <a:xfrm flipH="1">
                <a:off x="2744" y="3068"/>
                <a:ext cx="363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416" name="Text Box 34"/>
              <p:cNvSpPr txBox="1">
                <a:spLocks noChangeArrowheads="1"/>
              </p:cNvSpPr>
              <p:nvPr/>
            </p:nvSpPr>
            <p:spPr bwMode="auto">
              <a:xfrm>
                <a:off x="4014" y="2115"/>
                <a:ext cx="95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912813"/>
                <a:r>
                  <a:rPr lang="ru-RU" sz="1400" b="1">
                    <a:latin typeface="Times New Roman" pitchFamily="18" charset="0"/>
                  </a:rPr>
                  <a:t>Головные телефоны</a:t>
                </a:r>
              </a:p>
            </p:txBody>
          </p:sp>
          <p:sp>
            <p:nvSpPr>
              <p:cNvPr id="15417" name="Line 35"/>
              <p:cNvSpPr>
                <a:spLocks noChangeShapeType="1"/>
              </p:cNvSpPr>
              <p:nvPr/>
            </p:nvSpPr>
            <p:spPr bwMode="auto">
              <a:xfrm>
                <a:off x="3969" y="2223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418" name="Line 36"/>
              <p:cNvSpPr>
                <a:spLocks noChangeShapeType="1"/>
              </p:cNvSpPr>
              <p:nvPr/>
            </p:nvSpPr>
            <p:spPr bwMode="auto">
              <a:xfrm>
                <a:off x="4162" y="3119"/>
                <a:ext cx="6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15410" name="Line 37"/>
            <p:cNvSpPr>
              <a:spLocks noChangeShapeType="1"/>
            </p:cNvSpPr>
            <p:nvPr/>
          </p:nvSpPr>
          <p:spPr bwMode="auto">
            <a:xfrm>
              <a:off x="2605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5386" name="Freeform 38"/>
          <p:cNvSpPr>
            <a:spLocks/>
          </p:cNvSpPr>
          <p:nvPr/>
        </p:nvSpPr>
        <p:spPr bwMode="auto">
          <a:xfrm>
            <a:off x="3708400" y="4076700"/>
            <a:ext cx="1081088" cy="287338"/>
          </a:xfrm>
          <a:custGeom>
            <a:avLst/>
            <a:gdLst>
              <a:gd name="T0" fmla="*/ 0 w 681"/>
              <a:gd name="T1" fmla="*/ 0 h 181"/>
              <a:gd name="T2" fmla="*/ 2147483647 w 681"/>
              <a:gd name="T3" fmla="*/ 2147483647 h 181"/>
              <a:gd name="T4" fmla="*/ 2147483647 w 681"/>
              <a:gd name="T5" fmla="*/ 2147483647 h 181"/>
              <a:gd name="T6" fmla="*/ 2147483647 w 681"/>
              <a:gd name="T7" fmla="*/ 2147483647 h 181"/>
              <a:gd name="T8" fmla="*/ 0 60000 65536"/>
              <a:gd name="T9" fmla="*/ 0 60000 65536"/>
              <a:gd name="T10" fmla="*/ 0 60000 65536"/>
              <a:gd name="T11" fmla="*/ 0 60000 65536"/>
              <a:gd name="T12" fmla="*/ 0 w 681"/>
              <a:gd name="T13" fmla="*/ 0 h 181"/>
              <a:gd name="T14" fmla="*/ 681 w 681"/>
              <a:gd name="T15" fmla="*/ 181 h 1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1" h="181">
                <a:moveTo>
                  <a:pt x="0" y="0"/>
                </a:moveTo>
                <a:cubicBezTo>
                  <a:pt x="23" y="15"/>
                  <a:pt x="46" y="30"/>
                  <a:pt x="91" y="45"/>
                </a:cubicBezTo>
                <a:cubicBezTo>
                  <a:pt x="136" y="60"/>
                  <a:pt x="175" y="67"/>
                  <a:pt x="273" y="90"/>
                </a:cubicBezTo>
                <a:cubicBezTo>
                  <a:pt x="371" y="113"/>
                  <a:pt x="613" y="166"/>
                  <a:pt x="681" y="181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5387" name="Freeform 39"/>
          <p:cNvSpPr>
            <a:spLocks/>
          </p:cNvSpPr>
          <p:nvPr/>
        </p:nvSpPr>
        <p:spPr bwMode="auto">
          <a:xfrm>
            <a:off x="3770313" y="3881438"/>
            <a:ext cx="1223962" cy="360362"/>
          </a:xfrm>
          <a:custGeom>
            <a:avLst/>
            <a:gdLst>
              <a:gd name="T0" fmla="*/ 0 w 771"/>
              <a:gd name="T1" fmla="*/ 0 h 227"/>
              <a:gd name="T2" fmla="*/ 2147483647 w 771"/>
              <a:gd name="T3" fmla="*/ 2147483647 h 227"/>
              <a:gd name="T4" fmla="*/ 2147483647 w 771"/>
              <a:gd name="T5" fmla="*/ 2147483647 h 227"/>
              <a:gd name="T6" fmla="*/ 2147483647 w 771"/>
              <a:gd name="T7" fmla="*/ 2147483647 h 227"/>
              <a:gd name="T8" fmla="*/ 2147483647 w 771"/>
              <a:gd name="T9" fmla="*/ 2147483647 h 227"/>
              <a:gd name="T10" fmla="*/ 2147483647 w 771"/>
              <a:gd name="T11" fmla="*/ 2147483647 h 227"/>
              <a:gd name="T12" fmla="*/ 2147483647 w 771"/>
              <a:gd name="T13" fmla="*/ 2147483647 h 2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71"/>
              <a:gd name="T22" fmla="*/ 0 h 227"/>
              <a:gd name="T23" fmla="*/ 771 w 771"/>
              <a:gd name="T24" fmla="*/ 227 h 2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71" h="227">
                <a:moveTo>
                  <a:pt x="0" y="0"/>
                </a:moveTo>
                <a:cubicBezTo>
                  <a:pt x="8" y="15"/>
                  <a:pt x="16" y="30"/>
                  <a:pt x="46" y="45"/>
                </a:cubicBezTo>
                <a:cubicBezTo>
                  <a:pt x="76" y="60"/>
                  <a:pt x="137" y="76"/>
                  <a:pt x="182" y="91"/>
                </a:cubicBezTo>
                <a:cubicBezTo>
                  <a:pt x="227" y="106"/>
                  <a:pt x="265" y="121"/>
                  <a:pt x="318" y="136"/>
                </a:cubicBezTo>
                <a:cubicBezTo>
                  <a:pt x="371" y="151"/>
                  <a:pt x="454" y="174"/>
                  <a:pt x="499" y="181"/>
                </a:cubicBezTo>
                <a:cubicBezTo>
                  <a:pt x="544" y="188"/>
                  <a:pt x="545" y="173"/>
                  <a:pt x="590" y="181"/>
                </a:cubicBezTo>
                <a:cubicBezTo>
                  <a:pt x="635" y="189"/>
                  <a:pt x="741" y="219"/>
                  <a:pt x="771" y="227"/>
                </a:cubicBezTo>
              </a:path>
            </a:pathLst>
          </a:custGeom>
          <a:noFill/>
          <a:ln w="28575">
            <a:solidFill>
              <a:srgbClr val="A43700"/>
            </a:solidFill>
            <a:round/>
            <a:headEnd/>
            <a:tailEnd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5389" name="Line 41"/>
          <p:cNvSpPr>
            <a:spLocks noChangeShapeType="1"/>
          </p:cNvSpPr>
          <p:nvPr/>
        </p:nvSpPr>
        <p:spPr bwMode="auto">
          <a:xfrm flipV="1">
            <a:off x="1116013" y="2062163"/>
            <a:ext cx="5616575" cy="3311525"/>
          </a:xfrm>
          <a:prstGeom prst="line">
            <a:avLst/>
          </a:prstGeom>
          <a:noFill/>
          <a:ln w="88900" cmpd="dbl">
            <a:solidFill>
              <a:srgbClr val="F9C86F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90" name="Rectangle 42"/>
          <p:cNvSpPr>
            <a:spLocks noChangeArrowheads="1"/>
          </p:cNvSpPr>
          <p:nvPr/>
        </p:nvSpPr>
        <p:spPr bwMode="auto">
          <a:xfrm>
            <a:off x="3684588" y="3736975"/>
            <a:ext cx="134937" cy="147638"/>
          </a:xfrm>
          <a:prstGeom prst="rect">
            <a:avLst/>
          </a:prstGeom>
          <a:solidFill>
            <a:srgbClr val="A437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5391" name="Arc 45"/>
          <p:cNvSpPr>
            <a:spLocks/>
          </p:cNvSpPr>
          <p:nvPr/>
        </p:nvSpPr>
        <p:spPr bwMode="auto">
          <a:xfrm rot="10800000" flipH="1">
            <a:off x="1042988" y="908050"/>
            <a:ext cx="3097212" cy="38163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01600" cap="rnd">
            <a:solidFill>
              <a:srgbClr val="62412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15392" name="Rectangle 47"/>
          <p:cNvSpPr>
            <a:spLocks noChangeArrowheads="1"/>
          </p:cNvSpPr>
          <p:nvPr/>
        </p:nvSpPr>
        <p:spPr bwMode="auto">
          <a:xfrm>
            <a:off x="107950" y="115888"/>
            <a:ext cx="2016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1600" b="1">
                <a:solidFill>
                  <a:schemeClr val="hlink"/>
                </a:solidFill>
                <a:latin typeface="Arial" pitchFamily="34" charset="0"/>
              </a:rPr>
              <a:t>Генератор шума</a:t>
            </a:r>
          </a:p>
          <a:p>
            <a:pPr algn="ctr" defTabSz="912813" eaLnBrk="0" hangingPunct="0">
              <a:buClr>
                <a:schemeClr val="bg2"/>
              </a:buClr>
              <a:buFont typeface="Monotype Sorts" pitchFamily="2" charset="2"/>
              <a:buNone/>
            </a:pPr>
            <a:r>
              <a:rPr kumimoji="1" lang="ru-RU" sz="1600" b="1">
                <a:solidFill>
                  <a:schemeClr val="hlink"/>
                </a:solidFill>
                <a:latin typeface="Arial" pitchFamily="34" charset="0"/>
              </a:rPr>
              <a:t>(0,03 – 30 МГц)</a:t>
            </a:r>
          </a:p>
        </p:txBody>
      </p:sp>
      <p:sp>
        <p:nvSpPr>
          <p:cNvPr id="15393" name="Text Box 48"/>
          <p:cNvSpPr txBox="1">
            <a:spLocks noChangeArrowheads="1"/>
          </p:cNvSpPr>
          <p:nvPr/>
        </p:nvSpPr>
        <p:spPr bwMode="auto">
          <a:xfrm>
            <a:off x="107950" y="4908550"/>
            <a:ext cx="1798638" cy="8255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latin typeface="Times New Roman" pitchFamily="18" charset="0"/>
              </a:rPr>
              <a:t>Граница контролируемой зоны</a:t>
            </a:r>
          </a:p>
        </p:txBody>
      </p:sp>
      <p:sp>
        <p:nvSpPr>
          <p:cNvPr id="15394" name="Line 49"/>
          <p:cNvSpPr>
            <a:spLocks noChangeShapeType="1"/>
          </p:cNvSpPr>
          <p:nvPr/>
        </p:nvSpPr>
        <p:spPr bwMode="auto">
          <a:xfrm flipH="1">
            <a:off x="1116013" y="4797425"/>
            <a:ext cx="287337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95" name="Text Box 50"/>
          <p:cNvSpPr txBox="1">
            <a:spLocks noChangeArrowheads="1"/>
          </p:cNvSpPr>
          <p:nvPr/>
        </p:nvSpPr>
        <p:spPr bwMode="auto">
          <a:xfrm>
            <a:off x="6732588" y="5516563"/>
            <a:ext cx="2195512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i="1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q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graphicFrame>
        <p:nvGraphicFramePr>
          <p:cNvPr id="15362" name="Object 51"/>
          <p:cNvGraphicFramePr>
            <a:graphicFrameLocks noChangeAspect="1"/>
          </p:cNvGraphicFramePr>
          <p:nvPr/>
        </p:nvGraphicFramePr>
        <p:xfrm>
          <a:off x="2051050" y="115888"/>
          <a:ext cx="2016125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Image" r:id="rId7" imgW="6831746" imgH="4165079" progId="">
                  <p:embed/>
                </p:oleObj>
              </mc:Choice>
              <mc:Fallback>
                <p:oleObj name="Image" r:id="rId7" imgW="6831746" imgH="4165079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15888"/>
                        <a:ext cx="2016125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bg2"/>
                            </a:solidFill>
                            <a:miter lim="800000"/>
                            <a:headEnd type="none" w="sm" len="sm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3" name="AutoShape 53"/>
          <p:cNvSpPr>
            <a:spLocks noChangeArrowheads="1"/>
          </p:cNvSpPr>
          <p:nvPr/>
        </p:nvSpPr>
        <p:spPr bwMode="auto">
          <a:xfrm rot="16410930">
            <a:off x="1816101" y="2330450"/>
            <a:ext cx="215900" cy="142875"/>
          </a:xfrm>
          <a:prstGeom prst="parallelogram">
            <a:avLst>
              <a:gd name="adj" fmla="val 37778"/>
            </a:avLst>
          </a:prstGeom>
          <a:solidFill>
            <a:srgbClr val="B45A00"/>
          </a:solidFill>
          <a:ln w="57150" cmpd="thickThin">
            <a:solidFill>
              <a:schemeClr val="bg2"/>
            </a:solidFill>
            <a:miter lim="800000"/>
            <a:headEnd type="none" w="sm" len="sm"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defTabSz="912813" eaLnBrk="0" hangingPunct="0">
              <a:defRPr/>
            </a:pPr>
            <a:endParaRPr lang="ru-RU"/>
          </a:p>
        </p:txBody>
      </p:sp>
      <p:sp>
        <p:nvSpPr>
          <p:cNvPr id="15397" name="Line 54"/>
          <p:cNvSpPr>
            <a:spLocks noChangeShapeType="1"/>
          </p:cNvSpPr>
          <p:nvPr/>
        </p:nvSpPr>
        <p:spPr bwMode="auto">
          <a:xfrm flipH="1">
            <a:off x="1979613" y="1196975"/>
            <a:ext cx="576262" cy="10795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98" name="Line 55"/>
          <p:cNvSpPr>
            <a:spLocks noChangeShapeType="1"/>
          </p:cNvSpPr>
          <p:nvPr/>
        </p:nvSpPr>
        <p:spPr bwMode="auto">
          <a:xfrm>
            <a:off x="1908175" y="476250"/>
            <a:ext cx="4318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99" name="Line 56"/>
          <p:cNvSpPr>
            <a:spLocks noChangeShapeType="1"/>
          </p:cNvSpPr>
          <p:nvPr/>
        </p:nvSpPr>
        <p:spPr bwMode="auto">
          <a:xfrm flipV="1">
            <a:off x="2987675" y="1557338"/>
            <a:ext cx="2592388" cy="935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400" name="Line 57"/>
          <p:cNvSpPr>
            <a:spLocks noChangeShapeType="1"/>
          </p:cNvSpPr>
          <p:nvPr/>
        </p:nvSpPr>
        <p:spPr bwMode="auto">
          <a:xfrm>
            <a:off x="3059113" y="2636838"/>
            <a:ext cx="1439862" cy="576262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5401" name="Line 21"/>
          <p:cNvSpPr>
            <a:spLocks noChangeShapeType="1"/>
          </p:cNvSpPr>
          <p:nvPr/>
        </p:nvSpPr>
        <p:spPr bwMode="auto">
          <a:xfrm flipV="1">
            <a:off x="3203575" y="3279775"/>
            <a:ext cx="1152525" cy="72072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402" name="Line 59"/>
          <p:cNvSpPr>
            <a:spLocks noChangeShapeType="1"/>
          </p:cNvSpPr>
          <p:nvPr/>
        </p:nvSpPr>
        <p:spPr bwMode="auto">
          <a:xfrm>
            <a:off x="2484438" y="2133600"/>
            <a:ext cx="2160587" cy="863600"/>
          </a:xfrm>
          <a:prstGeom prst="line">
            <a:avLst/>
          </a:prstGeom>
          <a:noFill/>
          <a:ln w="57150">
            <a:solidFill>
              <a:srgbClr val="FF0909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5403" name="Freeform 60"/>
          <p:cNvSpPr>
            <a:spLocks/>
          </p:cNvSpPr>
          <p:nvPr/>
        </p:nvSpPr>
        <p:spPr bwMode="auto">
          <a:xfrm>
            <a:off x="4008438" y="3284538"/>
            <a:ext cx="1068387" cy="865187"/>
          </a:xfrm>
          <a:custGeom>
            <a:avLst/>
            <a:gdLst>
              <a:gd name="T0" fmla="*/ 2147483647 w 673"/>
              <a:gd name="T1" fmla="*/ 0 h 545"/>
              <a:gd name="T2" fmla="*/ 2147483647 w 673"/>
              <a:gd name="T3" fmla="*/ 2147483647 h 545"/>
              <a:gd name="T4" fmla="*/ 2147483647 w 673"/>
              <a:gd name="T5" fmla="*/ 2147483647 h 545"/>
              <a:gd name="T6" fmla="*/ 2147483647 w 673"/>
              <a:gd name="T7" fmla="*/ 2147483647 h 545"/>
              <a:gd name="T8" fmla="*/ 2147483647 w 673"/>
              <a:gd name="T9" fmla="*/ 2147483647 h 545"/>
              <a:gd name="T10" fmla="*/ 2147483647 w 673"/>
              <a:gd name="T11" fmla="*/ 214748364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73"/>
              <a:gd name="T19" fmla="*/ 0 h 545"/>
              <a:gd name="T20" fmla="*/ 673 w 673"/>
              <a:gd name="T21" fmla="*/ 545 h 5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73" h="545">
                <a:moveTo>
                  <a:pt x="536" y="0"/>
                </a:moveTo>
                <a:cubicBezTo>
                  <a:pt x="351" y="109"/>
                  <a:pt x="166" y="219"/>
                  <a:pt x="83" y="272"/>
                </a:cubicBezTo>
                <a:cubicBezTo>
                  <a:pt x="0" y="325"/>
                  <a:pt x="30" y="295"/>
                  <a:pt x="37" y="318"/>
                </a:cubicBezTo>
                <a:cubicBezTo>
                  <a:pt x="44" y="341"/>
                  <a:pt x="75" y="386"/>
                  <a:pt x="128" y="409"/>
                </a:cubicBezTo>
                <a:cubicBezTo>
                  <a:pt x="181" y="432"/>
                  <a:pt x="264" y="431"/>
                  <a:pt x="355" y="454"/>
                </a:cubicBezTo>
                <a:cubicBezTo>
                  <a:pt x="446" y="477"/>
                  <a:pt x="559" y="511"/>
                  <a:pt x="673" y="545"/>
                </a:cubicBezTo>
              </a:path>
            </a:pathLst>
          </a:custGeom>
          <a:noFill/>
          <a:ln w="57150">
            <a:solidFill>
              <a:srgbClr val="FF0909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5404" name="Rectangle 61"/>
          <p:cNvSpPr>
            <a:spLocks noChangeArrowheads="1"/>
          </p:cNvSpPr>
          <p:nvPr/>
        </p:nvSpPr>
        <p:spPr bwMode="auto">
          <a:xfrm>
            <a:off x="4140200" y="2205038"/>
            <a:ext cx="122396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400" b="1">
                <a:solidFill>
                  <a:schemeClr val="hlink"/>
                </a:solidFill>
                <a:latin typeface="Times New Roman" pitchFamily="18" charset="0"/>
              </a:rPr>
              <a:t>Помеховый сигнал</a:t>
            </a:r>
          </a:p>
        </p:txBody>
      </p:sp>
      <p:sp>
        <p:nvSpPr>
          <p:cNvPr id="15405" name="Line 62"/>
          <p:cNvSpPr>
            <a:spLocks noChangeShapeType="1"/>
          </p:cNvSpPr>
          <p:nvPr/>
        </p:nvSpPr>
        <p:spPr bwMode="auto">
          <a:xfrm flipH="1">
            <a:off x="3995738" y="2565400"/>
            <a:ext cx="360362" cy="142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406" name="Line 63"/>
          <p:cNvSpPr>
            <a:spLocks noChangeShapeType="1"/>
          </p:cNvSpPr>
          <p:nvPr/>
        </p:nvSpPr>
        <p:spPr bwMode="auto">
          <a:xfrm flipH="1">
            <a:off x="3563888" y="4221088"/>
            <a:ext cx="503238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407" name="Freeform 64"/>
          <p:cNvSpPr>
            <a:spLocks/>
          </p:cNvSpPr>
          <p:nvPr/>
        </p:nvSpPr>
        <p:spPr bwMode="auto">
          <a:xfrm>
            <a:off x="2001838" y="2162175"/>
            <a:ext cx="141287" cy="169863"/>
          </a:xfrm>
          <a:custGeom>
            <a:avLst/>
            <a:gdLst>
              <a:gd name="T0" fmla="*/ 0 w 89"/>
              <a:gd name="T1" fmla="*/ 2147483647 h 107"/>
              <a:gd name="T2" fmla="*/ 2147483647 w 89"/>
              <a:gd name="T3" fmla="*/ 2147483647 h 107"/>
              <a:gd name="T4" fmla="*/ 2147483647 w 89"/>
              <a:gd name="T5" fmla="*/ 0 h 107"/>
              <a:gd name="T6" fmla="*/ 0 60000 65536"/>
              <a:gd name="T7" fmla="*/ 0 60000 65536"/>
              <a:gd name="T8" fmla="*/ 0 60000 65536"/>
              <a:gd name="T9" fmla="*/ 0 w 89"/>
              <a:gd name="T10" fmla="*/ 0 h 107"/>
              <a:gd name="T11" fmla="*/ 89 w 89"/>
              <a:gd name="T12" fmla="*/ 107 h 1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9" h="107">
                <a:moveTo>
                  <a:pt x="0" y="107"/>
                </a:moveTo>
                <a:cubicBezTo>
                  <a:pt x="32" y="86"/>
                  <a:pt x="42" y="69"/>
                  <a:pt x="70" y="51"/>
                </a:cubicBezTo>
                <a:cubicBezTo>
                  <a:pt x="74" y="34"/>
                  <a:pt x="75" y="12"/>
                  <a:pt x="89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 type="none" w="sm" len="sm"/>
            <a:tailEnd type="stealth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15408" name="Line 65"/>
          <p:cNvSpPr>
            <a:spLocks noChangeShapeType="1"/>
          </p:cNvSpPr>
          <p:nvPr/>
        </p:nvSpPr>
        <p:spPr bwMode="auto">
          <a:xfrm flipV="1">
            <a:off x="5003800" y="2852738"/>
            <a:ext cx="647700" cy="360362"/>
          </a:xfrm>
          <a:prstGeom prst="line">
            <a:avLst/>
          </a:prstGeom>
          <a:noFill/>
          <a:ln w="57150">
            <a:solidFill>
              <a:srgbClr val="FF0909"/>
            </a:solidFill>
            <a:prstDash val="sysDot"/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1988840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b="1" dirty="0" smtClean="0">
                <a:solidFill>
                  <a:schemeClr val="bg1"/>
                </a:solidFill>
                <a:latin typeface="Arial" pitchFamily="34" charset="0"/>
                <a:ea typeface="Adobe Heiti Std R" panose="020B0400000000000000" pitchFamily="34" charset="-128"/>
                <a:cs typeface="Arial" pitchFamily="34" charset="0"/>
              </a:rPr>
              <a:t>2. С</a:t>
            </a:r>
            <a:r>
              <a:rPr lang="ru-RU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редства защиты  акустической речевой  информации от утечки по техническим каналам.</a:t>
            </a:r>
            <a:endParaRPr lang="ru-RU" sz="3200" b="1" dirty="0">
              <a:solidFill>
                <a:schemeClr val="bg1"/>
              </a:solidFill>
              <a:latin typeface="Arial" pitchFamily="34" charset="0"/>
              <a:ea typeface="Adobe Heiti Std R" panose="020B0400000000000000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Рисунок 1" descr="Сертификат ФСТЭК Ладья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613" y="0"/>
            <a:ext cx="4930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45"/>
          <p:cNvGrpSpPr>
            <a:grpSpLocks/>
          </p:cNvGrpSpPr>
          <p:nvPr/>
        </p:nvGrpSpPr>
        <p:grpSpPr bwMode="auto">
          <a:xfrm>
            <a:off x="785813" y="71438"/>
            <a:ext cx="7693025" cy="5643562"/>
            <a:chOff x="474316" y="285728"/>
            <a:chExt cx="7693390" cy="5643602"/>
          </a:xfrm>
        </p:grpSpPr>
        <p:pic>
          <p:nvPicPr>
            <p:cNvPr id="88072" name="Рисунок 2" descr="Соната АВ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00298" y="1571612"/>
              <a:ext cx="4000528" cy="204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3" name="Рисунок 4" descr="sa-65_Small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5072066" y="4714884"/>
              <a:ext cx="1428760" cy="95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4" name="Рисунок 17" descr="sa-65_Small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000364" y="4714884"/>
              <a:ext cx="1428760" cy="959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Группа 74"/>
            <p:cNvGrpSpPr>
              <a:grpSpLocks/>
            </p:cNvGrpSpPr>
            <p:nvPr/>
          </p:nvGrpSpPr>
          <p:grpSpPr bwMode="auto">
            <a:xfrm>
              <a:off x="474316" y="357166"/>
              <a:ext cx="1541221" cy="5572164"/>
              <a:chOff x="474316" y="357166"/>
              <a:chExt cx="1541221" cy="5572164"/>
            </a:xfrm>
          </p:grpSpPr>
          <p:grpSp>
            <p:nvGrpSpPr>
              <p:cNvPr id="4" name="Группа 20"/>
              <p:cNvGrpSpPr>
                <a:grpSpLocks/>
              </p:cNvGrpSpPr>
              <p:nvPr/>
            </p:nvGrpSpPr>
            <p:grpSpPr bwMode="auto">
              <a:xfrm>
                <a:off x="761980" y="733800"/>
                <a:ext cx="1253557" cy="5195530"/>
                <a:chOff x="357158" y="419460"/>
                <a:chExt cx="1253557" cy="5195530"/>
              </a:xfrm>
            </p:grpSpPr>
            <p:pic>
              <p:nvPicPr>
                <p:cNvPr id="88140" name="Рисунок 8" descr="sv-45_small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5446" y="419460"/>
                  <a:ext cx="1235269" cy="11858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41" name="Рисунок 13" descr="sv-45_small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57158" y="1706500"/>
                  <a:ext cx="1235269" cy="11858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42" name="Рисунок 14" descr="sv-45_small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3732" y="4429132"/>
                  <a:ext cx="1235269" cy="11858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43" name="Рисунок 15" descr="sv-45_small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57158" y="3071810"/>
                  <a:ext cx="1235269" cy="11858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" name="Группа 49"/>
              <p:cNvGrpSpPr>
                <a:grpSpLocks/>
              </p:cNvGrpSpPr>
              <p:nvPr/>
            </p:nvGrpSpPr>
            <p:grpSpPr bwMode="auto">
              <a:xfrm>
                <a:off x="474316" y="357166"/>
                <a:ext cx="635710" cy="5072098"/>
                <a:chOff x="474316" y="357166"/>
                <a:chExt cx="635710" cy="5072098"/>
              </a:xfrm>
            </p:grpSpPr>
            <p:cxnSp>
              <p:nvCxnSpPr>
                <p:cNvPr id="25" name="Прямая соединительная линия 24"/>
                <p:cNvCxnSpPr/>
                <p:nvPr/>
              </p:nvCxnSpPr>
              <p:spPr>
                <a:xfrm rot="5400000">
                  <a:off x="-1880751" y="2928141"/>
                  <a:ext cx="5000660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/>
                <p:cNvCxnSpPr/>
                <p:nvPr/>
              </p:nvCxnSpPr>
              <p:spPr>
                <a:xfrm rot="5400000">
                  <a:off x="-2023633" y="2856702"/>
                  <a:ext cx="5000660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" name="Группа 39"/>
                <p:cNvGrpSpPr>
                  <a:grpSpLocks/>
                </p:cNvGrpSpPr>
                <p:nvPr/>
              </p:nvGrpSpPr>
              <p:grpSpPr bwMode="auto">
                <a:xfrm>
                  <a:off x="481746" y="3991360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36" name="Прямая соединительная линия 35"/>
                  <p:cNvCxnSpPr/>
                  <p:nvPr/>
                </p:nvCxnSpPr>
                <p:spPr>
                  <a:xfrm>
                    <a:off x="610847" y="4046541"/>
                    <a:ext cx="504849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Прямая соединительная линия 38"/>
                  <p:cNvCxnSpPr/>
                  <p:nvPr/>
                </p:nvCxnSpPr>
                <p:spPr>
                  <a:xfrm>
                    <a:off x="482253" y="3990979"/>
                    <a:ext cx="576291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Группа 40"/>
                <p:cNvGrpSpPr>
                  <a:grpSpLocks/>
                </p:cNvGrpSpPr>
                <p:nvPr/>
              </p:nvGrpSpPr>
              <p:grpSpPr bwMode="auto">
                <a:xfrm>
                  <a:off x="474316" y="1357298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42" name="Прямая соединительная линия 41"/>
                  <p:cNvCxnSpPr/>
                  <p:nvPr/>
                </p:nvCxnSpPr>
                <p:spPr>
                  <a:xfrm>
                    <a:off x="610339" y="4046923"/>
                    <a:ext cx="500087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Прямая соединительная линия 42"/>
                  <p:cNvCxnSpPr/>
                  <p:nvPr/>
                </p:nvCxnSpPr>
                <p:spPr>
                  <a:xfrm>
                    <a:off x="481746" y="3991360"/>
                    <a:ext cx="571527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Группа 43"/>
                <p:cNvGrpSpPr>
                  <a:grpSpLocks/>
                </p:cNvGrpSpPr>
                <p:nvPr/>
              </p:nvGrpSpPr>
              <p:grpSpPr bwMode="auto">
                <a:xfrm>
                  <a:off x="474316" y="2643182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45" name="Прямая соединительная линия 44"/>
                  <p:cNvCxnSpPr/>
                  <p:nvPr/>
                </p:nvCxnSpPr>
                <p:spPr>
                  <a:xfrm>
                    <a:off x="610339" y="4046923"/>
                    <a:ext cx="500087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Прямая соединительная линия 45"/>
                  <p:cNvCxnSpPr/>
                  <p:nvPr/>
                </p:nvCxnSpPr>
                <p:spPr>
                  <a:xfrm>
                    <a:off x="481746" y="3991360"/>
                    <a:ext cx="571527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Группа 46"/>
                <p:cNvGrpSpPr>
                  <a:grpSpLocks/>
                </p:cNvGrpSpPr>
                <p:nvPr/>
              </p:nvGrpSpPr>
              <p:grpSpPr bwMode="auto">
                <a:xfrm>
                  <a:off x="481746" y="5357826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48" name="Прямая соединительная линия 47"/>
                  <p:cNvCxnSpPr/>
                  <p:nvPr/>
                </p:nvCxnSpPr>
                <p:spPr>
                  <a:xfrm>
                    <a:off x="610847" y="4046923"/>
                    <a:ext cx="504849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Прямая соединительная линия 48"/>
                  <p:cNvCxnSpPr/>
                  <p:nvPr/>
                </p:nvCxnSpPr>
                <p:spPr>
                  <a:xfrm>
                    <a:off x="482253" y="3991360"/>
                    <a:ext cx="576291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52" name="Прямая соединительная линия 51"/>
            <p:cNvCxnSpPr/>
            <p:nvPr/>
          </p:nvCxnSpPr>
          <p:spPr>
            <a:xfrm flipV="1">
              <a:off x="625135" y="428604"/>
              <a:ext cx="3303745" cy="9525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>
              <a:off x="482253" y="357166"/>
              <a:ext cx="3518067" cy="158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Группа 75"/>
            <p:cNvGrpSpPr>
              <a:grpSpLocks/>
            </p:cNvGrpSpPr>
            <p:nvPr/>
          </p:nvGrpSpPr>
          <p:grpSpPr bwMode="auto">
            <a:xfrm>
              <a:off x="6643702" y="285728"/>
              <a:ext cx="1524004" cy="5572164"/>
              <a:chOff x="6643702" y="285728"/>
              <a:chExt cx="1524004" cy="5572164"/>
            </a:xfrm>
          </p:grpSpPr>
          <p:grpSp>
            <p:nvGrpSpPr>
              <p:cNvPr id="11" name="Группа 21"/>
              <p:cNvGrpSpPr>
                <a:grpSpLocks/>
              </p:cNvGrpSpPr>
              <p:nvPr/>
            </p:nvGrpSpPr>
            <p:grpSpPr bwMode="auto">
              <a:xfrm>
                <a:off x="6991748" y="1044114"/>
                <a:ext cx="1175958" cy="4813778"/>
                <a:chOff x="6586926" y="733434"/>
                <a:chExt cx="1175958" cy="4813778"/>
              </a:xfrm>
            </p:grpSpPr>
            <p:pic>
              <p:nvPicPr>
                <p:cNvPr id="88120" name="Рисунок 10" descr="sp-45_small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96070" y="3332634"/>
                  <a:ext cx="1166814" cy="832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21" name="Рисунок 11" descr="sp-45_small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86926" y="2010174"/>
                  <a:ext cx="1166814" cy="832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22" name="Рисунок 12" descr="sp-45_small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96070" y="733434"/>
                  <a:ext cx="1166814" cy="832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123" name="Рисунок 19" descr="sp-45_small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596070" y="4714884"/>
                  <a:ext cx="1166814" cy="8323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2" name="Группа 55"/>
              <p:cNvGrpSpPr>
                <a:grpSpLocks/>
              </p:cNvGrpSpPr>
              <p:nvPr/>
            </p:nvGrpSpPr>
            <p:grpSpPr bwMode="auto">
              <a:xfrm>
                <a:off x="6643702" y="285728"/>
                <a:ext cx="635710" cy="5429288"/>
                <a:chOff x="474316" y="-24"/>
                <a:chExt cx="635710" cy="5429288"/>
              </a:xfrm>
            </p:grpSpPr>
            <p:cxnSp>
              <p:nvCxnSpPr>
                <p:cNvPr id="57" name="Прямая соединительная линия 56"/>
                <p:cNvCxnSpPr/>
                <p:nvPr/>
              </p:nvCxnSpPr>
              <p:spPr>
                <a:xfrm rot="16200000" flipH="1">
                  <a:off x="-2096720" y="2713826"/>
                  <a:ext cx="5429288" cy="158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единительная линия 57"/>
                <p:cNvCxnSpPr/>
                <p:nvPr/>
              </p:nvCxnSpPr>
              <p:spPr>
                <a:xfrm rot="16200000" flipH="1">
                  <a:off x="-2168164" y="2713826"/>
                  <a:ext cx="5286412" cy="158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" name="Группа 39"/>
                <p:cNvGrpSpPr>
                  <a:grpSpLocks/>
                </p:cNvGrpSpPr>
                <p:nvPr/>
              </p:nvGrpSpPr>
              <p:grpSpPr bwMode="auto">
                <a:xfrm>
                  <a:off x="481746" y="3991360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69" name="Прямая соединительная линия 68"/>
                  <p:cNvCxnSpPr/>
                  <p:nvPr/>
                </p:nvCxnSpPr>
                <p:spPr>
                  <a:xfrm>
                    <a:off x="610779" y="4046541"/>
                    <a:ext cx="498499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Прямая соединительная линия 69"/>
                  <p:cNvCxnSpPr/>
                  <p:nvPr/>
                </p:nvCxnSpPr>
                <p:spPr>
                  <a:xfrm>
                    <a:off x="482185" y="3990979"/>
                    <a:ext cx="569940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Группа 40"/>
                <p:cNvGrpSpPr>
                  <a:grpSpLocks/>
                </p:cNvGrpSpPr>
                <p:nvPr/>
              </p:nvGrpSpPr>
              <p:grpSpPr bwMode="auto">
                <a:xfrm>
                  <a:off x="474316" y="1357298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67" name="Прямая соединительная линия 66"/>
                  <p:cNvCxnSpPr/>
                  <p:nvPr/>
                </p:nvCxnSpPr>
                <p:spPr>
                  <a:xfrm>
                    <a:off x="610271" y="4046923"/>
                    <a:ext cx="493737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Прямая соединительная линия 67"/>
                  <p:cNvCxnSpPr/>
                  <p:nvPr/>
                </p:nvCxnSpPr>
                <p:spPr>
                  <a:xfrm>
                    <a:off x="481678" y="3991360"/>
                    <a:ext cx="565177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Группа 43"/>
                <p:cNvGrpSpPr>
                  <a:grpSpLocks/>
                </p:cNvGrpSpPr>
                <p:nvPr/>
              </p:nvGrpSpPr>
              <p:grpSpPr bwMode="auto">
                <a:xfrm>
                  <a:off x="474316" y="2643182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65" name="Прямая соединительная линия 64"/>
                  <p:cNvCxnSpPr/>
                  <p:nvPr/>
                </p:nvCxnSpPr>
                <p:spPr>
                  <a:xfrm>
                    <a:off x="610271" y="4046923"/>
                    <a:ext cx="493737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Прямая соединительная линия 65"/>
                  <p:cNvCxnSpPr/>
                  <p:nvPr/>
                </p:nvCxnSpPr>
                <p:spPr>
                  <a:xfrm>
                    <a:off x="481678" y="3991360"/>
                    <a:ext cx="565177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Группа 46"/>
                <p:cNvGrpSpPr>
                  <a:grpSpLocks/>
                </p:cNvGrpSpPr>
                <p:nvPr/>
              </p:nvGrpSpPr>
              <p:grpSpPr bwMode="auto">
                <a:xfrm>
                  <a:off x="481746" y="5357826"/>
                  <a:ext cx="628280" cy="56452"/>
                  <a:chOff x="481746" y="3991360"/>
                  <a:chExt cx="628280" cy="56452"/>
                </a:xfrm>
              </p:grpSpPr>
              <p:cxnSp>
                <p:nvCxnSpPr>
                  <p:cNvPr id="63" name="Прямая соединительная линия 62"/>
                  <p:cNvCxnSpPr/>
                  <p:nvPr/>
                </p:nvCxnSpPr>
                <p:spPr>
                  <a:xfrm>
                    <a:off x="610779" y="4046922"/>
                    <a:ext cx="498499" cy="1587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Прямая соединительная линия 63"/>
                  <p:cNvCxnSpPr/>
                  <p:nvPr/>
                </p:nvCxnSpPr>
                <p:spPr>
                  <a:xfrm>
                    <a:off x="482185" y="3991359"/>
                    <a:ext cx="569940" cy="1588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7" name="Группа 79"/>
            <p:cNvGrpSpPr>
              <a:grpSpLocks/>
            </p:cNvGrpSpPr>
            <p:nvPr/>
          </p:nvGrpSpPr>
          <p:grpSpPr bwMode="auto">
            <a:xfrm>
              <a:off x="3919120" y="357960"/>
              <a:ext cx="92108" cy="1285884"/>
              <a:chOff x="3919120" y="357960"/>
              <a:chExt cx="92108" cy="1285884"/>
            </a:xfrm>
          </p:grpSpPr>
          <p:cxnSp>
            <p:nvCxnSpPr>
              <p:cNvPr id="74" name="Прямая соединительная линия 73"/>
              <p:cNvCxnSpPr/>
              <p:nvPr/>
            </p:nvCxnSpPr>
            <p:spPr>
              <a:xfrm rot="5400000">
                <a:off x="3312131" y="1040590"/>
                <a:ext cx="1216034" cy="1587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единительная линия 77"/>
              <p:cNvCxnSpPr/>
              <p:nvPr/>
            </p:nvCxnSpPr>
            <p:spPr>
              <a:xfrm rot="5400000">
                <a:off x="3367696" y="1002489"/>
                <a:ext cx="1285884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Группа 80"/>
            <p:cNvGrpSpPr>
              <a:grpSpLocks/>
            </p:cNvGrpSpPr>
            <p:nvPr/>
          </p:nvGrpSpPr>
          <p:grpSpPr bwMode="auto">
            <a:xfrm>
              <a:off x="4714082" y="286522"/>
              <a:ext cx="92902" cy="1357322"/>
              <a:chOff x="3918326" y="287316"/>
              <a:chExt cx="92902" cy="1357322"/>
            </a:xfrm>
          </p:grpSpPr>
          <p:cxnSp>
            <p:nvCxnSpPr>
              <p:cNvPr id="82" name="Прямая соединительная линия 81"/>
              <p:cNvCxnSpPr/>
              <p:nvPr/>
            </p:nvCxnSpPr>
            <p:spPr>
              <a:xfrm rot="5400000">
                <a:off x="3240312" y="966770"/>
                <a:ext cx="1358910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/>
              <p:cNvCxnSpPr/>
              <p:nvPr/>
            </p:nvCxnSpPr>
            <p:spPr>
              <a:xfrm rot="5400000">
                <a:off x="3367316" y="1000108"/>
                <a:ext cx="1285884" cy="1587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Прямая соединительная линия 89"/>
            <p:cNvCxnSpPr/>
            <p:nvPr/>
          </p:nvCxnSpPr>
          <p:spPr>
            <a:xfrm>
              <a:off x="4805221" y="357166"/>
              <a:ext cx="1857463" cy="158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/>
          </p:nvCxnSpPr>
          <p:spPr>
            <a:xfrm>
              <a:off x="4714729" y="285728"/>
              <a:ext cx="2071786" cy="1587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Группа 49"/>
            <p:cNvGrpSpPr>
              <a:grpSpLocks/>
            </p:cNvGrpSpPr>
            <p:nvPr/>
          </p:nvGrpSpPr>
          <p:grpSpPr bwMode="auto">
            <a:xfrm rot="5400000">
              <a:off x="3459742" y="3246230"/>
              <a:ext cx="1224384" cy="2857520"/>
              <a:chOff x="465172" y="2571744"/>
              <a:chExt cx="1224384" cy="2857520"/>
            </a:xfrm>
          </p:grpSpPr>
          <p:cxnSp>
            <p:nvCxnSpPr>
              <p:cNvPr id="99" name="Прямая соединительная линия 98"/>
              <p:cNvCxnSpPr/>
              <p:nvPr/>
            </p:nvCxnSpPr>
            <p:spPr>
              <a:xfrm rot="5400000" flipV="1">
                <a:off x="-810832" y="3999883"/>
                <a:ext cx="2857636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Прямая соединительная линия 99"/>
              <p:cNvCxnSpPr/>
              <p:nvPr/>
            </p:nvCxnSpPr>
            <p:spPr>
              <a:xfrm rot="5400000" flipV="1">
                <a:off x="-846547" y="4041954"/>
                <a:ext cx="2643314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Группа 39"/>
              <p:cNvGrpSpPr>
                <a:grpSpLocks/>
              </p:cNvGrpSpPr>
              <p:nvPr/>
            </p:nvGrpSpPr>
            <p:grpSpPr bwMode="auto">
              <a:xfrm>
                <a:off x="465172" y="3213098"/>
                <a:ext cx="1224384" cy="73820"/>
                <a:chOff x="465172" y="3213098"/>
                <a:chExt cx="1224384" cy="73820"/>
              </a:xfrm>
            </p:grpSpPr>
            <p:cxnSp>
              <p:nvCxnSpPr>
                <p:cNvPr id="111" name="Прямая соединительная линия 110"/>
                <p:cNvCxnSpPr/>
                <p:nvPr/>
              </p:nvCxnSpPr>
              <p:spPr>
                <a:xfrm>
                  <a:off x="610842" y="3297381"/>
                  <a:ext cx="1084271" cy="158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Прямая соединительная линия 111"/>
                <p:cNvCxnSpPr/>
                <p:nvPr/>
              </p:nvCxnSpPr>
              <p:spPr>
                <a:xfrm>
                  <a:off x="464791" y="3219589"/>
                  <a:ext cx="1152533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Группа 46"/>
              <p:cNvGrpSpPr>
                <a:grpSpLocks/>
              </p:cNvGrpSpPr>
              <p:nvPr/>
            </p:nvGrpSpPr>
            <p:grpSpPr bwMode="auto">
              <a:xfrm>
                <a:off x="482540" y="5357032"/>
                <a:ext cx="1206222" cy="72232"/>
                <a:chOff x="482540" y="3990566"/>
                <a:chExt cx="1206222" cy="72232"/>
              </a:xfrm>
            </p:grpSpPr>
            <p:cxnSp>
              <p:nvCxnSpPr>
                <p:cNvPr id="105" name="Прямая соединительная линия 104"/>
                <p:cNvCxnSpPr/>
                <p:nvPr/>
              </p:nvCxnSpPr>
              <p:spPr>
                <a:xfrm>
                  <a:off x="609253" y="4061440"/>
                  <a:ext cx="1079508" cy="793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Прямая соединительная линия 105"/>
                <p:cNvCxnSpPr/>
                <p:nvPr/>
              </p:nvCxnSpPr>
              <p:spPr>
                <a:xfrm>
                  <a:off x="482253" y="3996350"/>
                  <a:ext cx="1135070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Группа 123"/>
            <p:cNvGrpSpPr>
              <a:grpSpLocks/>
            </p:cNvGrpSpPr>
            <p:nvPr/>
          </p:nvGrpSpPr>
          <p:grpSpPr bwMode="auto">
            <a:xfrm>
              <a:off x="2643174" y="5205806"/>
              <a:ext cx="428628" cy="73026"/>
              <a:chOff x="2643174" y="5205806"/>
              <a:chExt cx="428628" cy="73026"/>
            </a:xfrm>
          </p:grpSpPr>
          <p:cxnSp>
            <p:nvCxnSpPr>
              <p:cNvPr id="122" name="Прямая соединительная линия 121"/>
              <p:cNvCxnSpPr/>
              <p:nvPr/>
            </p:nvCxnSpPr>
            <p:spPr>
              <a:xfrm>
                <a:off x="2714384" y="5205425"/>
                <a:ext cx="357205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Прямая соединительная линия 122"/>
              <p:cNvCxnSpPr/>
              <p:nvPr/>
            </p:nvCxnSpPr>
            <p:spPr>
              <a:xfrm>
                <a:off x="2642944" y="5276864"/>
                <a:ext cx="357204" cy="1587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Группа 124"/>
            <p:cNvGrpSpPr>
              <a:grpSpLocks/>
            </p:cNvGrpSpPr>
            <p:nvPr/>
          </p:nvGrpSpPr>
          <p:grpSpPr bwMode="auto">
            <a:xfrm>
              <a:off x="4786314" y="5214950"/>
              <a:ext cx="428628" cy="73026"/>
              <a:chOff x="2643174" y="5205806"/>
              <a:chExt cx="428628" cy="73026"/>
            </a:xfrm>
          </p:grpSpPr>
          <p:cxnSp>
            <p:nvCxnSpPr>
              <p:cNvPr id="126" name="Прямая соединительная линия 125"/>
              <p:cNvCxnSpPr/>
              <p:nvPr/>
            </p:nvCxnSpPr>
            <p:spPr>
              <a:xfrm>
                <a:off x="2714471" y="5205806"/>
                <a:ext cx="357205" cy="1588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Прямая соединительная линия 126"/>
              <p:cNvCxnSpPr/>
              <p:nvPr/>
            </p:nvCxnSpPr>
            <p:spPr>
              <a:xfrm>
                <a:off x="2643031" y="5277245"/>
                <a:ext cx="357204" cy="1587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Прямая соединительная линия 135"/>
            <p:cNvCxnSpPr/>
            <p:nvPr/>
          </p:nvCxnSpPr>
          <p:spPr>
            <a:xfrm rot="5400000">
              <a:off x="5106871" y="3813178"/>
              <a:ext cx="492128" cy="9525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/>
            <p:cNvCxnSpPr/>
            <p:nvPr/>
          </p:nvCxnSpPr>
          <p:spPr>
            <a:xfrm rot="5400000">
              <a:off x="5170377" y="3884615"/>
              <a:ext cx="642943" cy="1587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285750" y="6253163"/>
            <a:ext cx="8501063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/>
              <a:t>Схема типовой системы виброакустической защиты</a:t>
            </a:r>
          </a:p>
        </p:txBody>
      </p:sp>
      <p:sp>
        <p:nvSpPr>
          <p:cNvPr id="88068" name="TextBox 76"/>
          <p:cNvSpPr txBox="1">
            <a:spLocks noChangeArrowheads="1"/>
          </p:cNvSpPr>
          <p:nvPr/>
        </p:nvSpPr>
        <p:spPr bwMode="auto">
          <a:xfrm>
            <a:off x="3417888" y="3344863"/>
            <a:ext cx="1939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Генератор шума</a:t>
            </a:r>
          </a:p>
        </p:txBody>
      </p:sp>
      <p:sp>
        <p:nvSpPr>
          <p:cNvPr id="88069" name="TextBox 78"/>
          <p:cNvSpPr txBox="1">
            <a:spLocks noChangeArrowheads="1"/>
          </p:cNvSpPr>
          <p:nvPr/>
        </p:nvSpPr>
        <p:spPr bwMode="auto">
          <a:xfrm>
            <a:off x="571500" y="5786438"/>
            <a:ext cx="2066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Виброизлучатели</a:t>
            </a:r>
          </a:p>
        </p:txBody>
      </p:sp>
      <p:sp>
        <p:nvSpPr>
          <p:cNvPr id="88070" name="TextBox 79"/>
          <p:cNvSpPr txBox="1">
            <a:spLocks noChangeArrowheads="1"/>
          </p:cNvSpPr>
          <p:nvPr/>
        </p:nvSpPr>
        <p:spPr bwMode="auto">
          <a:xfrm>
            <a:off x="6934200" y="5786438"/>
            <a:ext cx="2066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Виброизлучатели</a:t>
            </a:r>
          </a:p>
        </p:txBody>
      </p:sp>
      <p:sp>
        <p:nvSpPr>
          <p:cNvPr id="88071" name="TextBox 80"/>
          <p:cNvSpPr txBox="1">
            <a:spLocks noChangeArrowheads="1"/>
          </p:cNvSpPr>
          <p:nvPr/>
        </p:nvSpPr>
        <p:spPr bwMode="auto">
          <a:xfrm>
            <a:off x="3714750" y="5715000"/>
            <a:ext cx="2901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Акустические излучатели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350" y="393700"/>
            <a:ext cx="8534400" cy="40318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Учебные вопросы:</a:t>
            </a:r>
          </a:p>
          <a:p>
            <a:pPr>
              <a:defRPr/>
            </a:pPr>
            <a:endParaRPr lang="ru-RU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Tx/>
              <a:buAutoNum type="arabicPeriod"/>
              <a:defRPr/>
            </a:pPr>
            <a:r>
              <a:rPr lang="ru-RU" sz="3200" b="1" dirty="0" smtClean="0">
                <a:solidFill>
                  <a:schemeClr val="bg1"/>
                </a:solidFill>
              </a:rPr>
              <a:t>Классификация способов и средств </a:t>
            </a:r>
            <a:r>
              <a:rPr lang="ru-RU" sz="3200" b="1" dirty="0">
                <a:solidFill>
                  <a:schemeClr val="bg1"/>
                </a:solidFill>
              </a:rPr>
              <a:t>защиты </a:t>
            </a:r>
            <a:r>
              <a:rPr lang="ru-RU" sz="3200" b="1" dirty="0" smtClean="0">
                <a:solidFill>
                  <a:schemeClr val="bg1"/>
                </a:solidFill>
              </a:rPr>
              <a:t> акустической речевой  информации от утечки по техническим каналам.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ru-RU" sz="3200" b="1" dirty="0" smtClean="0">
                <a:solidFill>
                  <a:schemeClr val="bg1"/>
                </a:solidFill>
              </a:rPr>
              <a:t>Средства защиты  акустической речевой  информации от утечки по техническим каналам.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Рисунок 87" descr="ip3-front-new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" y="661988"/>
            <a:ext cx="342900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Рисунок 84" descr="image007 -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375" y="2143125"/>
            <a:ext cx="12827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Рисунок 83" descr="image005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2138" y="533400"/>
            <a:ext cx="1423987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75"/>
          <p:cNvGrpSpPr>
            <a:grpSpLocks/>
          </p:cNvGrpSpPr>
          <p:nvPr/>
        </p:nvGrpSpPr>
        <p:grpSpPr bwMode="auto">
          <a:xfrm>
            <a:off x="3325813" y="1428750"/>
            <a:ext cx="2263775" cy="4214813"/>
            <a:chOff x="5903604" y="1643050"/>
            <a:chExt cx="2264102" cy="4214842"/>
          </a:xfrm>
        </p:grpSpPr>
        <p:grpSp>
          <p:nvGrpSpPr>
            <p:cNvPr id="3" name="Группа 21"/>
            <p:cNvGrpSpPr>
              <a:grpSpLocks/>
            </p:cNvGrpSpPr>
            <p:nvPr/>
          </p:nvGrpSpPr>
          <p:grpSpPr bwMode="auto">
            <a:xfrm>
              <a:off x="7000892" y="3929066"/>
              <a:ext cx="1166814" cy="1928826"/>
              <a:chOff x="6596070" y="3618386"/>
              <a:chExt cx="1166814" cy="1928826"/>
            </a:xfrm>
          </p:grpSpPr>
          <p:pic>
            <p:nvPicPr>
              <p:cNvPr id="90140" name="Рисунок 10" descr="sp-45_small.jp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96070" y="3618386"/>
                <a:ext cx="1166814" cy="832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141" name="Рисунок 19" descr="sp-45_small.jp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96070" y="4714884"/>
                <a:ext cx="1166814" cy="832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Группа 55"/>
            <p:cNvGrpSpPr>
              <a:grpSpLocks/>
            </p:cNvGrpSpPr>
            <p:nvPr/>
          </p:nvGrpSpPr>
          <p:grpSpPr bwMode="auto">
            <a:xfrm>
              <a:off x="5903604" y="1643050"/>
              <a:ext cx="1375808" cy="4056980"/>
              <a:chOff x="-265782" y="1357298"/>
              <a:chExt cx="1375808" cy="4056980"/>
            </a:xfrm>
          </p:grpSpPr>
          <p:grpSp>
            <p:nvGrpSpPr>
              <p:cNvPr id="5" name="Группа 39"/>
              <p:cNvGrpSpPr>
                <a:grpSpLocks/>
              </p:cNvGrpSpPr>
              <p:nvPr/>
            </p:nvGrpSpPr>
            <p:grpSpPr bwMode="auto">
              <a:xfrm>
                <a:off x="481746" y="4284668"/>
                <a:ext cx="628280" cy="58739"/>
                <a:chOff x="481746" y="4284668"/>
                <a:chExt cx="628280" cy="58739"/>
              </a:xfrm>
            </p:grpSpPr>
            <p:cxnSp>
              <p:nvCxnSpPr>
                <p:cNvPr id="69" name="Прямая соединительная линия 68"/>
                <p:cNvCxnSpPr/>
                <p:nvPr/>
              </p:nvCxnSpPr>
              <p:spPr>
                <a:xfrm>
                  <a:off x="610645" y="4341818"/>
                  <a:ext cx="500134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Прямая соединительная линия 69"/>
                <p:cNvCxnSpPr/>
                <p:nvPr/>
              </p:nvCxnSpPr>
              <p:spPr>
                <a:xfrm>
                  <a:off x="482038" y="4284668"/>
                  <a:ext cx="571583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Группа 40"/>
              <p:cNvGrpSpPr>
                <a:grpSpLocks/>
              </p:cNvGrpSpPr>
              <p:nvPr/>
            </p:nvGrpSpPr>
            <p:grpSpPr bwMode="auto">
              <a:xfrm>
                <a:off x="-265782" y="1357298"/>
                <a:ext cx="1154064" cy="71438"/>
                <a:chOff x="-258352" y="3991360"/>
                <a:chExt cx="1154064" cy="71438"/>
              </a:xfrm>
            </p:grpSpPr>
            <p:cxnSp>
              <p:nvCxnSpPr>
                <p:cNvPr id="67" name="Прямая соединительная линия 66"/>
                <p:cNvCxnSpPr/>
                <p:nvPr/>
              </p:nvCxnSpPr>
              <p:spPr>
                <a:xfrm flipV="1">
                  <a:off x="-258352" y="4048510"/>
                  <a:ext cx="1154279" cy="142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Прямая соединительная линия 67"/>
                <p:cNvCxnSpPr/>
                <p:nvPr/>
              </p:nvCxnSpPr>
              <p:spPr>
                <a:xfrm>
                  <a:off x="-258352" y="3991360"/>
                  <a:ext cx="1149516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Группа 43"/>
              <p:cNvGrpSpPr>
                <a:grpSpLocks/>
              </p:cNvGrpSpPr>
              <p:nvPr/>
            </p:nvGrpSpPr>
            <p:grpSpPr bwMode="auto">
              <a:xfrm>
                <a:off x="474316" y="2643182"/>
                <a:ext cx="628280" cy="56452"/>
                <a:chOff x="481746" y="3991360"/>
                <a:chExt cx="628280" cy="56452"/>
              </a:xfrm>
            </p:grpSpPr>
            <p:cxnSp>
              <p:nvCxnSpPr>
                <p:cNvPr id="65" name="Прямая соединительная линия 64"/>
                <p:cNvCxnSpPr/>
                <p:nvPr/>
              </p:nvCxnSpPr>
              <p:spPr>
                <a:xfrm>
                  <a:off x="610136" y="4046923"/>
                  <a:ext cx="500135" cy="158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Прямая соединительная линия 65"/>
                <p:cNvCxnSpPr/>
                <p:nvPr/>
              </p:nvCxnSpPr>
              <p:spPr>
                <a:xfrm>
                  <a:off x="481530" y="3991360"/>
                  <a:ext cx="571583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Группа 46"/>
              <p:cNvGrpSpPr>
                <a:grpSpLocks/>
              </p:cNvGrpSpPr>
              <p:nvPr/>
            </p:nvGrpSpPr>
            <p:grpSpPr bwMode="auto">
              <a:xfrm>
                <a:off x="481746" y="5357826"/>
                <a:ext cx="628280" cy="56452"/>
                <a:chOff x="481746" y="3991360"/>
                <a:chExt cx="628280" cy="56452"/>
              </a:xfrm>
            </p:grpSpPr>
            <p:cxnSp>
              <p:nvCxnSpPr>
                <p:cNvPr id="63" name="Прямая соединительная линия 62"/>
                <p:cNvCxnSpPr/>
                <p:nvPr/>
              </p:nvCxnSpPr>
              <p:spPr>
                <a:xfrm>
                  <a:off x="610645" y="4046923"/>
                  <a:ext cx="500134" cy="1587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/>
                <p:cNvCxnSpPr/>
                <p:nvPr/>
              </p:nvCxnSpPr>
              <p:spPr>
                <a:xfrm>
                  <a:off x="482038" y="3991360"/>
                  <a:ext cx="571583" cy="1588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0118" name="Rectangle 5"/>
          <p:cNvSpPr>
            <a:spLocks noChangeArrowheads="1"/>
          </p:cNvSpPr>
          <p:nvPr/>
        </p:nvSpPr>
        <p:spPr bwMode="auto">
          <a:xfrm>
            <a:off x="0" y="5929313"/>
            <a:ext cx="9144000" cy="8302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/>
              <a:t>Схема системы виброакустической защиты, построенной </a:t>
            </a:r>
          </a:p>
          <a:p>
            <a:pPr algn="ctr" defTabSz="912813" eaLnBrk="0" hangingPunct="0"/>
            <a:r>
              <a:rPr lang="ru-RU"/>
              <a:t>на основе «генераторов – излучателей» </a:t>
            </a:r>
          </a:p>
        </p:txBody>
      </p:sp>
      <p:sp>
        <p:nvSpPr>
          <p:cNvPr id="90119" name="TextBox 80"/>
          <p:cNvSpPr txBox="1">
            <a:spLocks noChangeArrowheads="1"/>
          </p:cNvSpPr>
          <p:nvPr/>
        </p:nvSpPr>
        <p:spPr bwMode="auto">
          <a:xfrm>
            <a:off x="5897563" y="928688"/>
            <a:ext cx="29622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Генератор – акустический</a:t>
            </a:r>
          </a:p>
          <a:p>
            <a:r>
              <a:rPr lang="ru-RU" sz="1800"/>
              <a:t>излучатель</a:t>
            </a:r>
          </a:p>
        </p:txBody>
      </p:sp>
      <p:cxnSp>
        <p:nvCxnSpPr>
          <p:cNvPr id="90120" name="Прямая соединительная линия 97"/>
          <p:cNvCxnSpPr>
            <a:cxnSpLocks noChangeShapeType="1"/>
          </p:cNvCxnSpPr>
          <p:nvPr/>
        </p:nvCxnSpPr>
        <p:spPr bwMode="auto">
          <a:xfrm rot="5400000">
            <a:off x="2190750" y="3490913"/>
            <a:ext cx="4002087" cy="1588"/>
          </a:xfrm>
          <a:prstGeom prst="line">
            <a:avLst/>
          </a:prstGeom>
          <a:noFill/>
          <a:ln w="19050" algn="ctr">
            <a:solidFill>
              <a:schemeClr val="bg2"/>
            </a:solidFill>
            <a:round/>
            <a:headEnd/>
            <a:tailEnd/>
          </a:ln>
        </p:spPr>
      </p:cxnSp>
      <p:cxnSp>
        <p:nvCxnSpPr>
          <p:cNvPr id="90121" name="Прямая соединительная линия 101"/>
          <p:cNvCxnSpPr>
            <a:cxnSpLocks noChangeShapeType="1"/>
          </p:cNvCxnSpPr>
          <p:nvPr/>
        </p:nvCxnSpPr>
        <p:spPr bwMode="auto">
          <a:xfrm rot="5400000">
            <a:off x="2071688" y="3429000"/>
            <a:ext cx="4002088" cy="1587"/>
          </a:xfrm>
          <a:prstGeom prst="line">
            <a:avLst/>
          </a:prstGeom>
          <a:noFill/>
          <a:ln w="19050" algn="ctr">
            <a:solidFill>
              <a:schemeClr val="bg2"/>
            </a:solidFill>
            <a:round/>
            <a:headEnd/>
            <a:tailEnd/>
          </a:ln>
        </p:spPr>
      </p:cxnSp>
      <p:sp>
        <p:nvSpPr>
          <p:cNvPr id="90122" name="TextBox 102"/>
          <p:cNvSpPr txBox="1">
            <a:spLocks noChangeArrowheads="1"/>
          </p:cNvSpPr>
          <p:nvPr/>
        </p:nvSpPr>
        <p:spPr bwMode="auto">
          <a:xfrm>
            <a:off x="5715000" y="2428875"/>
            <a:ext cx="3500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800"/>
              <a:t>Генератор – виброизлучатель</a:t>
            </a:r>
          </a:p>
        </p:txBody>
      </p:sp>
      <p:sp>
        <p:nvSpPr>
          <p:cNvPr id="90123" name="TextBox 103"/>
          <p:cNvSpPr txBox="1">
            <a:spLocks noChangeArrowheads="1"/>
          </p:cNvSpPr>
          <p:nvPr/>
        </p:nvSpPr>
        <p:spPr bwMode="auto">
          <a:xfrm>
            <a:off x="5715000" y="3916363"/>
            <a:ext cx="3429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800"/>
              <a:t>Генератор – виброизлучатель</a:t>
            </a:r>
          </a:p>
        </p:txBody>
      </p:sp>
      <p:sp>
        <p:nvSpPr>
          <p:cNvPr id="90124" name="TextBox 106"/>
          <p:cNvSpPr txBox="1">
            <a:spLocks noChangeArrowheads="1"/>
          </p:cNvSpPr>
          <p:nvPr/>
        </p:nvSpPr>
        <p:spPr bwMode="auto">
          <a:xfrm>
            <a:off x="5754688" y="5059363"/>
            <a:ext cx="33893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/>
              <a:t>Генератор – виброизлучатель</a:t>
            </a:r>
          </a:p>
        </p:txBody>
      </p:sp>
      <p:sp>
        <p:nvSpPr>
          <p:cNvPr id="90125" name="TextBox 107"/>
          <p:cNvSpPr txBox="1">
            <a:spLocks noChangeArrowheads="1"/>
          </p:cNvSpPr>
          <p:nvPr/>
        </p:nvSpPr>
        <p:spPr bwMode="auto">
          <a:xfrm>
            <a:off x="642938" y="2428875"/>
            <a:ext cx="26431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800"/>
              <a:t>Источник питания 12 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Рисунок 1" descr="Виброизлучатель_1ъ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700" y="1357313"/>
            <a:ext cx="2697163" cy="349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Прямая соединительная линия 2"/>
          <p:cNvCxnSpPr/>
          <p:nvPr/>
        </p:nvCxnSpPr>
        <p:spPr>
          <a:xfrm rot="5400000" flipH="1" flipV="1">
            <a:off x="1581151" y="2749550"/>
            <a:ext cx="2786062" cy="1587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/>
          <p:cNvCxnSpPr/>
          <p:nvPr/>
        </p:nvCxnSpPr>
        <p:spPr>
          <a:xfrm rot="5400000" flipH="1" flipV="1">
            <a:off x="4205288" y="2749550"/>
            <a:ext cx="2786062" cy="1588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2965450" y="1393825"/>
            <a:ext cx="2643188" cy="1588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2973388" y="4125913"/>
            <a:ext cx="785812" cy="17462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4813300" y="4143375"/>
            <a:ext cx="785813" cy="1588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3365500" y="2759075"/>
            <a:ext cx="1857375" cy="142875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 sz="1600">
              <a:solidFill>
                <a:schemeClr val="bg2"/>
              </a:solidFill>
            </a:endParaRPr>
          </a:p>
        </p:txBody>
      </p:sp>
      <p:sp>
        <p:nvSpPr>
          <p:cNvPr id="9" name="Рамка 8"/>
          <p:cNvSpPr/>
          <p:nvPr/>
        </p:nvSpPr>
        <p:spPr>
          <a:xfrm>
            <a:off x="5572125" y="2679700"/>
            <a:ext cx="214313" cy="285750"/>
          </a:xfrm>
          <a:prstGeom prst="fram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 sz="1600">
              <a:solidFill>
                <a:schemeClr val="bg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564188" y="2732088"/>
            <a:ext cx="214312" cy="1793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ru-RU" sz="1600">
              <a:solidFill>
                <a:schemeClr val="bg2"/>
              </a:solidFill>
            </a:endParaRPr>
          </a:p>
        </p:txBody>
      </p:sp>
      <p:sp>
        <p:nvSpPr>
          <p:cNvPr id="116747" name="TextBox 11"/>
          <p:cNvSpPr txBox="1">
            <a:spLocks noChangeArrowheads="1"/>
          </p:cNvSpPr>
          <p:nvPr/>
        </p:nvSpPr>
        <p:spPr bwMode="auto">
          <a:xfrm>
            <a:off x="1071563" y="3273425"/>
            <a:ext cx="12382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1600"/>
              <a:t>Основание</a:t>
            </a:r>
          </a:p>
        </p:txBody>
      </p:sp>
      <p:sp>
        <p:nvSpPr>
          <p:cNvPr id="116748" name="TextBox 12"/>
          <p:cNvSpPr txBox="1">
            <a:spLocks noChangeArrowheads="1"/>
          </p:cNvSpPr>
          <p:nvPr/>
        </p:nvSpPr>
        <p:spPr bwMode="auto">
          <a:xfrm>
            <a:off x="1036638" y="1285875"/>
            <a:ext cx="18208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 eaLnBrk="0" hangingPunct="0"/>
            <a:r>
              <a:rPr lang="ru-RU" sz="1600"/>
              <a:t>Дополнительная масса</a:t>
            </a:r>
          </a:p>
        </p:txBody>
      </p:sp>
      <p:sp>
        <p:nvSpPr>
          <p:cNvPr id="116749" name="TextBox 13"/>
          <p:cNvSpPr txBox="1">
            <a:spLocks noChangeArrowheads="1"/>
          </p:cNvSpPr>
          <p:nvPr/>
        </p:nvSpPr>
        <p:spPr bwMode="auto">
          <a:xfrm>
            <a:off x="1047750" y="2133600"/>
            <a:ext cx="15525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1600"/>
              <a:t>Пьезоэлемент</a:t>
            </a:r>
          </a:p>
        </p:txBody>
      </p:sp>
      <p:sp>
        <p:nvSpPr>
          <p:cNvPr id="116750" name="TextBox 14"/>
          <p:cNvSpPr txBox="1">
            <a:spLocks noChangeArrowheads="1"/>
          </p:cNvSpPr>
          <p:nvPr/>
        </p:nvSpPr>
        <p:spPr bwMode="auto">
          <a:xfrm>
            <a:off x="960438" y="4286250"/>
            <a:ext cx="1682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 eaLnBrk="0" hangingPunct="0"/>
            <a:r>
              <a:rPr lang="ru-RU" sz="1600"/>
              <a:t>Узел крепления</a:t>
            </a:r>
          </a:p>
          <a:p>
            <a:pPr algn="ctr" defTabSz="912813" eaLnBrk="0" hangingPunct="0"/>
            <a:r>
              <a:rPr lang="ru-RU" sz="1600"/>
              <a:t>(шпилька, винт)</a:t>
            </a: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rot="10800000" flipH="1">
            <a:off x="3365500" y="2935288"/>
            <a:ext cx="1857375" cy="1587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52" name="TextBox 17"/>
          <p:cNvSpPr txBox="1">
            <a:spLocks noChangeArrowheads="1"/>
          </p:cNvSpPr>
          <p:nvPr/>
        </p:nvSpPr>
        <p:spPr bwMode="auto">
          <a:xfrm>
            <a:off x="1071563" y="2571750"/>
            <a:ext cx="15001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 eaLnBrk="0" hangingPunct="0"/>
            <a:r>
              <a:rPr lang="ru-RU" sz="1600"/>
              <a:t>Клеевое соединение</a:t>
            </a:r>
          </a:p>
        </p:txBody>
      </p:sp>
      <p:sp>
        <p:nvSpPr>
          <p:cNvPr id="116753" name="TextBox 18"/>
          <p:cNvSpPr txBox="1">
            <a:spLocks noChangeArrowheads="1"/>
          </p:cNvSpPr>
          <p:nvPr/>
        </p:nvSpPr>
        <p:spPr bwMode="auto">
          <a:xfrm>
            <a:off x="4616450" y="714375"/>
            <a:ext cx="17494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1600"/>
              <a:t>Внешний корпус</a:t>
            </a:r>
          </a:p>
        </p:txBody>
      </p:sp>
      <p:sp>
        <p:nvSpPr>
          <p:cNvPr id="116754" name="TextBox 19"/>
          <p:cNvSpPr txBox="1">
            <a:spLocks noChangeArrowheads="1"/>
          </p:cNvSpPr>
          <p:nvPr/>
        </p:nvSpPr>
        <p:spPr bwMode="auto">
          <a:xfrm>
            <a:off x="6357938" y="1785938"/>
            <a:ext cx="2643187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 eaLnBrk="0" hangingPunct="0"/>
            <a:r>
              <a:rPr lang="ru-RU" sz="1600"/>
              <a:t>Разъем для подключения электрического кабеля к источнику шумового напряжения</a:t>
            </a:r>
          </a:p>
        </p:txBody>
      </p:sp>
      <p:cxnSp>
        <p:nvCxnSpPr>
          <p:cNvPr id="22" name="Прямая соединительная линия 21"/>
          <p:cNvCxnSpPr>
            <a:stCxn id="116752" idx="3"/>
          </p:cNvCxnSpPr>
          <p:nvPr/>
        </p:nvCxnSpPr>
        <p:spPr>
          <a:xfrm>
            <a:off x="2571750" y="2863850"/>
            <a:ext cx="785813" cy="6508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2500313" y="1714500"/>
            <a:ext cx="795337" cy="45561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01888" y="3500438"/>
            <a:ext cx="795337" cy="45561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4143375" y="998538"/>
            <a:ext cx="428625" cy="357187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59" name="Прямая соединительная линия 33"/>
          <p:cNvCxnSpPr>
            <a:cxnSpLocks noChangeShapeType="1"/>
          </p:cNvCxnSpPr>
          <p:nvPr/>
        </p:nvCxnSpPr>
        <p:spPr bwMode="auto">
          <a:xfrm>
            <a:off x="2786063" y="4572000"/>
            <a:ext cx="1285875" cy="158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16760" name="TextBox 34"/>
          <p:cNvSpPr txBox="1">
            <a:spLocks noChangeArrowheads="1"/>
          </p:cNvSpPr>
          <p:nvPr/>
        </p:nvSpPr>
        <p:spPr bwMode="auto">
          <a:xfrm>
            <a:off x="2143125" y="5643563"/>
            <a:ext cx="55991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2800"/>
              <a:t>Пьезоэлектрический излучатель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2954338" y="2595563"/>
            <a:ext cx="2643187" cy="1587"/>
          </a:xfrm>
          <a:prstGeom prst="line">
            <a:avLst/>
          </a:prstGeom>
          <a:ln w="76200"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2571750" y="2357438"/>
            <a:ext cx="795338" cy="45561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63" name="Прямая соединительная линия 38"/>
          <p:cNvCxnSpPr>
            <a:cxnSpLocks noChangeShapeType="1"/>
            <a:stCxn id="8" idx="3"/>
            <a:endCxn id="10" idx="3"/>
          </p:cNvCxnSpPr>
          <p:nvPr/>
        </p:nvCxnSpPr>
        <p:spPr bwMode="auto">
          <a:xfrm flipV="1">
            <a:off x="5222875" y="2820988"/>
            <a:ext cx="555625" cy="9525"/>
          </a:xfrm>
          <a:prstGeom prst="line">
            <a:avLst/>
          </a:prstGeom>
          <a:noFill/>
          <a:ln w="88900" cmpd="dbl" algn="ctr">
            <a:solidFill>
              <a:schemeClr val="bg2"/>
            </a:solidFill>
            <a:round/>
            <a:headEnd/>
            <a:tailEnd/>
          </a:ln>
        </p:spPr>
      </p:cxnSp>
      <p:cxnSp>
        <p:nvCxnSpPr>
          <p:cNvPr id="116764" name="Прямая соединительная линия 45"/>
          <p:cNvCxnSpPr>
            <a:cxnSpLocks noChangeShapeType="1"/>
          </p:cNvCxnSpPr>
          <p:nvPr/>
        </p:nvCxnSpPr>
        <p:spPr bwMode="auto">
          <a:xfrm rot="5400000" flipH="1" flipV="1">
            <a:off x="5872163" y="2176463"/>
            <a:ext cx="322262" cy="608012"/>
          </a:xfrm>
          <a:prstGeom prst="line">
            <a:avLst/>
          </a:prstGeom>
          <a:noFill/>
          <a:ln w="19050" algn="ctr">
            <a:solidFill>
              <a:srgbClr val="FC0404"/>
            </a:solidFill>
            <a:round/>
            <a:headEnd type="triangle" w="med" len="med"/>
            <a:tailEnd/>
          </a:ln>
        </p:spPr>
      </p:cxnSp>
    </p:spTree>
    <p:extLst>
      <p:ext uri="{BB962C8B-B14F-4D97-AF65-F5344CB8AC3E}">
        <p14:creationId xmlns:p14="http://schemas.microsoft.com/office/powerpoint/2010/main" val="262326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Рисунок 1" descr="Электромагнитный излучатель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0" y="1000125"/>
            <a:ext cx="52736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Рисунок 2" descr="Электромагнитный излучатель_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9950" y="1000125"/>
            <a:ext cx="29083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4" name="TextBox 3"/>
          <p:cNvSpPr txBox="1">
            <a:spLocks noChangeArrowheads="1"/>
          </p:cNvSpPr>
          <p:nvPr/>
        </p:nvSpPr>
        <p:spPr bwMode="auto">
          <a:xfrm>
            <a:off x="285750" y="3929063"/>
            <a:ext cx="88582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/>
              <a:t>1 – основание; 2 - керамический постоянный магнит; </a:t>
            </a:r>
          </a:p>
          <a:p>
            <a:pPr algn="ctr" defTabSz="912813" eaLnBrk="0" hangingPunct="0"/>
            <a:r>
              <a:rPr lang="ru-RU"/>
              <a:t>3 – катушка; 4  - упругие вставки; 5 -  рабочая пластина; </a:t>
            </a:r>
          </a:p>
          <a:p>
            <a:pPr algn="ctr" defTabSz="912813" eaLnBrk="0" hangingPunct="0"/>
            <a:r>
              <a:rPr lang="ru-RU"/>
              <a:t>6  - узел крепления излучателя; 7 - специальный внешний корпус</a:t>
            </a:r>
          </a:p>
        </p:txBody>
      </p:sp>
      <p:sp>
        <p:nvSpPr>
          <p:cNvPr id="117765" name="TextBox 4"/>
          <p:cNvSpPr txBox="1">
            <a:spLocks noChangeArrowheads="1"/>
          </p:cNvSpPr>
          <p:nvPr/>
        </p:nvSpPr>
        <p:spPr bwMode="auto">
          <a:xfrm>
            <a:off x="1876425" y="5715000"/>
            <a:ext cx="53451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2800">
                <a:solidFill>
                  <a:srgbClr val="FF0909"/>
                </a:solidFill>
              </a:rPr>
              <a:t>Электромагнитный излучатель</a:t>
            </a:r>
          </a:p>
        </p:txBody>
      </p:sp>
    </p:spTree>
    <p:extLst>
      <p:ext uri="{BB962C8B-B14F-4D97-AF65-F5344CB8AC3E}">
        <p14:creationId xmlns:p14="http://schemas.microsoft.com/office/powerpoint/2010/main" val="3726475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Рисунок 3" descr="ЛГШ-40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188" y="3821113"/>
            <a:ext cx="7199312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1" name="Рисунок 4" descr="ЛГШ-4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357188"/>
            <a:ext cx="5029200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2" name="Прямоугольник 5"/>
          <p:cNvSpPr>
            <a:spLocks noChangeArrowheads="1"/>
          </p:cNvSpPr>
          <p:nvPr/>
        </p:nvSpPr>
        <p:spPr bwMode="auto">
          <a:xfrm>
            <a:off x="5286375" y="1027113"/>
            <a:ext cx="37861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>
                <a:latin typeface="Arial" pitchFamily="34" charset="0"/>
              </a:rPr>
              <a:t>Генераторы шума </a:t>
            </a:r>
          </a:p>
          <a:p>
            <a:pPr algn="ctr" defTabSz="912813" eaLnBrk="0" hangingPunct="0"/>
            <a:r>
              <a:rPr lang="ru-RU">
                <a:latin typeface="Arial" pitchFamily="34" charset="0"/>
              </a:rPr>
              <a:t>ЛГШ – 402 и ЛГШ-404</a:t>
            </a:r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 flipH="1">
            <a:off x="5220072" y="5601434"/>
            <a:ext cx="324036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Генератор шума </a:t>
            </a:r>
          </a:p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«Соната – </a:t>
            </a:r>
            <a:r>
              <a:rPr lang="ru-RU" sz="2000" dirty="0" smtClean="0">
                <a:latin typeface="Arial" pitchFamily="34" charset="0"/>
              </a:rPr>
              <a:t>АВ»</a:t>
            </a:r>
            <a:endParaRPr lang="ru-RU" sz="2000" dirty="0">
              <a:latin typeface="Arial" pitchFamily="34" charset="0"/>
            </a:endParaRPr>
          </a:p>
        </p:txBody>
      </p:sp>
      <p:pic>
        <p:nvPicPr>
          <p:cNvPr id="5" name="Рисунок 2" descr="VNG-012 GL_сбоку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4574" y="116632"/>
            <a:ext cx="481908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http://www.npoanna.ru/Data/Uploads/Images/Models/1m3m/av3m_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077072"/>
            <a:ext cx="4716016" cy="2414657"/>
          </a:xfrm>
          <a:prstGeom prst="rect">
            <a:avLst/>
          </a:prstGeom>
          <a:noFill/>
        </p:spPr>
      </p:pic>
      <p:sp>
        <p:nvSpPr>
          <p:cNvPr id="6" name="Прямоугольник 3"/>
          <p:cNvSpPr>
            <a:spLocks noChangeArrowheads="1"/>
          </p:cNvSpPr>
          <p:nvPr/>
        </p:nvSpPr>
        <p:spPr bwMode="auto">
          <a:xfrm>
            <a:off x="251520" y="2276872"/>
            <a:ext cx="37816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Генератор шума </a:t>
            </a:r>
            <a:r>
              <a:rPr lang="en-US" sz="2000" dirty="0">
                <a:latin typeface="Arial" pitchFamily="34" charset="0"/>
              </a:rPr>
              <a:t>VNG-012GL</a:t>
            </a:r>
            <a:endParaRPr lang="ru-RU" sz="2000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Рисунок 1" descr="Шорох-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24" y="764704"/>
            <a:ext cx="8797972" cy="472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323528" y="6165304"/>
            <a:ext cx="8064896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 anchor="ctr">
            <a:spAutoFit/>
          </a:bodyPr>
          <a:lstStyle/>
          <a:p>
            <a:pPr algn="ctr" defTabSz="912813" eaLnBrk="0" hangingPunct="0"/>
            <a:r>
              <a:rPr lang="ru-RU" sz="2000" dirty="0" smtClean="0">
                <a:latin typeface="Arial" pitchFamily="34" charset="0"/>
              </a:rPr>
              <a:t>Система </a:t>
            </a:r>
            <a:r>
              <a:rPr lang="ru-RU" sz="2000" dirty="0" err="1" smtClean="0">
                <a:latin typeface="Arial" pitchFamily="34" charset="0"/>
              </a:rPr>
              <a:t>виброакустической</a:t>
            </a:r>
            <a:r>
              <a:rPr lang="ru-RU" sz="2000" dirty="0" smtClean="0">
                <a:latin typeface="Arial" pitchFamily="34" charset="0"/>
              </a:rPr>
              <a:t> защиты «</a:t>
            </a:r>
            <a:r>
              <a:rPr lang="ru-RU" sz="2000" dirty="0">
                <a:latin typeface="Arial" pitchFamily="34" charset="0"/>
              </a:rPr>
              <a:t>Шорох-3»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5877272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</a:rPr>
              <a:t>Генераторный блок ГШВА-2:  1 – октавные регуляторы уровней; </a:t>
            </a:r>
            <a:endParaRPr lang="ru-RU" sz="2000" b="1" dirty="0" smtClean="0">
              <a:latin typeface="Arial" pitchFamily="34" charset="0"/>
            </a:endParaRPr>
          </a:p>
          <a:p>
            <a:pPr algn="ctr"/>
            <a:r>
              <a:rPr lang="ru-RU" sz="2000" dirty="0" smtClean="0">
                <a:latin typeface="Arial" pitchFamily="34" charset="0"/>
              </a:rPr>
              <a:t>2- регуляторы общего уровня сигнала</a:t>
            </a:r>
            <a:endParaRPr lang="ru-RU" sz="2000" dirty="0">
              <a:latin typeface="Arial" pitchFamily="34" charset="0"/>
            </a:endParaRPr>
          </a:p>
        </p:txBody>
      </p:sp>
      <p:pic>
        <p:nvPicPr>
          <p:cNvPr id="6" name="Рисунок 5" descr="ГШВА-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81272"/>
            <a:ext cx="6048672" cy="54522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http://www.suritel.ru/pictures/catalog/pr16048_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16832"/>
            <a:ext cx="3810000" cy="4419600"/>
          </a:xfrm>
          <a:prstGeom prst="rect">
            <a:avLst/>
          </a:prstGeom>
          <a:noFill/>
        </p:spPr>
      </p:pic>
      <p:pic>
        <p:nvPicPr>
          <p:cNvPr id="90118" name="Picture 6" descr="http://www.suritel.ru/pictures/catalog/pr16048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042020"/>
            <a:ext cx="3810000" cy="3467100"/>
          </a:xfrm>
          <a:prstGeom prst="rect">
            <a:avLst/>
          </a:prstGeom>
          <a:noFill/>
        </p:spPr>
      </p:pic>
      <p:pic>
        <p:nvPicPr>
          <p:cNvPr id="90122" name="Picture 10" descr="http://www.suritel.ru/pictures/catalog/pr16048_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719786"/>
            <a:ext cx="3810000" cy="173355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251520" y="128826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itchFamily="34" charset="0"/>
              </a:rPr>
              <a:t>Система акустической и </a:t>
            </a:r>
            <a:r>
              <a:rPr lang="ru-RU" sz="2000" b="1" dirty="0" err="1" smtClean="0">
                <a:latin typeface="Arial" pitchFamily="34" charset="0"/>
              </a:rPr>
              <a:t>виброакустической</a:t>
            </a:r>
            <a:r>
              <a:rPr lang="ru-RU" sz="2000" b="1" dirty="0" smtClean="0">
                <a:latin typeface="Arial" pitchFamily="34" charset="0"/>
              </a:rPr>
              <a:t> защиты речевой информации SEL SP-157</a:t>
            </a:r>
            <a:endParaRPr lang="ru-RU" sz="200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Барон (внеш_вид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48680"/>
            <a:ext cx="8702896" cy="5034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99592" y="6062519"/>
            <a:ext cx="7200800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 anchor="ctr">
            <a:spAutoFit/>
          </a:bodyPr>
          <a:lstStyle/>
          <a:p>
            <a:pPr algn="ctr" defTabSz="912813" eaLnBrk="0" hangingPunct="0">
              <a:defRPr/>
            </a:pPr>
            <a:r>
              <a:rPr lang="ru-RU" dirty="0" smtClean="0">
                <a:latin typeface="Arial" pitchFamily="34" charset="0"/>
              </a:rPr>
              <a:t>Генератор шума «Барон»</a:t>
            </a:r>
            <a:endParaRPr lang="ru-RU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8" name="Picture 6" descr="ПИ-45 00 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4068" y="2564904"/>
            <a:ext cx="3468090" cy="168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://www.npoanna.ru/Data/Uploads/Images/Models/izluch/vi-3m_sm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8640"/>
            <a:ext cx="273630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http://www.npoanna.ru/Data/Uploads/Images/Models/izluch/pi-3m_sm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692696"/>
            <a:ext cx="244827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http://www.npoanna.ru/Data/Uploads/Images/Models/izluch/ai-3m_sm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140968"/>
            <a:ext cx="34563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1403648" y="2564904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itchFamily="34" charset="0"/>
              </a:rPr>
              <a:t>ВИ-3М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283968" y="2636912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rial" pitchFamily="34" charset="0"/>
              </a:rPr>
              <a:t>ПИ-3М</a:t>
            </a:r>
            <a:endParaRPr lang="ru-RU" dirty="0"/>
          </a:p>
        </p:txBody>
      </p:sp>
      <p:sp>
        <p:nvSpPr>
          <p:cNvPr id="118789" name="Rectangle 7"/>
          <p:cNvSpPr>
            <a:spLocks noChangeArrowheads="1"/>
          </p:cNvSpPr>
          <p:nvPr/>
        </p:nvSpPr>
        <p:spPr bwMode="auto">
          <a:xfrm>
            <a:off x="4067944" y="6093296"/>
            <a:ext cx="1368152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>
            <a:spAutoFit/>
          </a:bodyPr>
          <a:lstStyle/>
          <a:p>
            <a:pPr defTabSz="912813" eaLnBrk="0" hangingPunct="0"/>
            <a:r>
              <a:rPr lang="ru-RU" dirty="0" smtClean="0">
                <a:latin typeface="Arial" pitchFamily="34" charset="0"/>
              </a:rPr>
              <a:t>АИ-3М</a:t>
            </a:r>
            <a:endParaRPr lang="ru-RU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1988840"/>
            <a:ext cx="82089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3200" b="1" dirty="0" smtClean="0">
                <a:solidFill>
                  <a:schemeClr val="bg1"/>
                </a:solidFill>
                <a:latin typeface="Arial" pitchFamily="34" charset="0"/>
                <a:ea typeface="Adobe Heiti Std R" panose="020B0400000000000000" pitchFamily="34" charset="-128"/>
                <a:cs typeface="Arial" pitchFamily="34" charset="0"/>
              </a:rPr>
              <a:t>1. </a:t>
            </a:r>
            <a:r>
              <a:rPr lang="ru-RU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Классификация способов и средств защиты  акустической речевой  информации от утечки по техническим каналам.</a:t>
            </a:r>
            <a:endParaRPr lang="ru-RU" sz="3200" b="1" dirty="0">
              <a:solidFill>
                <a:schemeClr val="bg1"/>
              </a:solidFill>
              <a:latin typeface="Arial" pitchFamily="34" charset="0"/>
              <a:ea typeface="Adobe Heiti Std R" panose="020B0400000000000000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Рисунок 1" descr="Виброизлучатель VN GL и VN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357188"/>
            <a:ext cx="72009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Rectangle 4"/>
          <p:cNvSpPr>
            <a:spLocks noChangeArrowheads="1"/>
          </p:cNvSpPr>
          <p:nvPr/>
        </p:nvSpPr>
        <p:spPr bwMode="auto">
          <a:xfrm>
            <a:off x="1476375" y="5681663"/>
            <a:ext cx="5915025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Виброизлучатели: а) –</a:t>
            </a:r>
            <a:r>
              <a:rPr lang="en-US"/>
              <a:t>VN - GL</a:t>
            </a:r>
            <a:r>
              <a:rPr lang="ru-RU"/>
              <a:t>; б) – </a:t>
            </a:r>
            <a:r>
              <a:rPr lang="en-US"/>
              <a:t>VNT</a:t>
            </a:r>
            <a:endParaRPr lang="ru-RU"/>
          </a:p>
        </p:txBody>
      </p:sp>
      <p:sp>
        <p:nvSpPr>
          <p:cNvPr id="122884" name="Rectangle 4"/>
          <p:cNvSpPr>
            <a:spLocks noChangeArrowheads="1"/>
          </p:cNvSpPr>
          <p:nvPr/>
        </p:nvSpPr>
        <p:spPr bwMode="auto">
          <a:xfrm>
            <a:off x="2286000" y="5110163"/>
            <a:ext cx="4645025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 а) </a:t>
            </a:r>
            <a:r>
              <a:rPr lang="en-US"/>
              <a:t>         </a:t>
            </a:r>
            <a:r>
              <a:rPr lang="ru-RU"/>
              <a:t> </a:t>
            </a:r>
            <a:r>
              <a:rPr lang="en-US"/>
              <a:t>                               </a:t>
            </a:r>
            <a:r>
              <a:rPr lang="ru-RU"/>
              <a:t>б)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pic>
        <p:nvPicPr>
          <p:cNvPr id="124931" name="Picture 3" descr="Моло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3" y="377825"/>
            <a:ext cx="2665412" cy="261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pic>
        <p:nvPicPr>
          <p:cNvPr id="124933" name="Picture 5" descr="Серп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6088" y="404813"/>
            <a:ext cx="3457575" cy="20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pic>
        <p:nvPicPr>
          <p:cNvPr id="124935" name="Picture 7" descr="I:\Рабочая\Пособия-раб\Защита информации\Проект\Часть 3\Готовые\03-03\Тех описания\Нелк\Копейка.files\im58.jp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6516688" y="404813"/>
            <a:ext cx="259238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38" name="Rectangle 10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39" name="Rectangle 12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41" name="Rectangle 14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42" name="Rectangle 15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43" name="Rectangle 16"/>
          <p:cNvSpPr>
            <a:spLocks noChangeArrowheads="1"/>
          </p:cNvSpPr>
          <p:nvPr/>
        </p:nvSpPr>
        <p:spPr bwMode="auto">
          <a:xfrm>
            <a:off x="1444625" y="178117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itchFamily="34" charset="0"/>
            </a:endParaRPr>
          </a:p>
        </p:txBody>
      </p:sp>
      <p:sp>
        <p:nvSpPr>
          <p:cNvPr id="124944" name="Rectangle 17"/>
          <p:cNvSpPr>
            <a:spLocks noChangeArrowheads="1"/>
          </p:cNvSpPr>
          <p:nvPr/>
        </p:nvSpPr>
        <p:spPr bwMode="auto">
          <a:xfrm>
            <a:off x="250825" y="2924944"/>
            <a:ext cx="88931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>
                <a:latin typeface="Arial" pitchFamily="34" charset="0"/>
              </a:rPr>
              <a:t>Виброизлучатели: а) – «Молот»; б) – «Серп»; в) – «Копейка»</a:t>
            </a:r>
          </a:p>
        </p:txBody>
      </p:sp>
      <p:sp>
        <p:nvSpPr>
          <p:cNvPr id="124945" name="Rectangle 18"/>
          <p:cNvSpPr>
            <a:spLocks noChangeArrowheads="1"/>
          </p:cNvSpPr>
          <p:nvPr/>
        </p:nvSpPr>
        <p:spPr bwMode="auto">
          <a:xfrm>
            <a:off x="179512" y="6413266"/>
            <a:ext cx="8820150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 err="1">
                <a:latin typeface="Arial" pitchFamily="34" charset="0"/>
              </a:rPr>
              <a:t>Виброизлучатели</a:t>
            </a:r>
            <a:r>
              <a:rPr lang="ru-RU" sz="2000" dirty="0" smtClean="0">
                <a:latin typeface="Arial" pitchFamily="34" charset="0"/>
              </a:rPr>
              <a:t>: а) </a:t>
            </a:r>
            <a:r>
              <a:rPr lang="ru-RU" sz="2000" dirty="0" smtClean="0">
                <a:latin typeface="Arial" pitchFamily="34" charset="0"/>
                <a:sym typeface="Symbol"/>
              </a:rPr>
              <a:t></a:t>
            </a:r>
            <a:r>
              <a:rPr lang="ru-RU" sz="2000" dirty="0" smtClean="0">
                <a:latin typeface="Arial" pitchFamily="34" charset="0"/>
              </a:rPr>
              <a:t> ЛВП-2с; б)  </a:t>
            </a:r>
            <a:r>
              <a:rPr lang="ru-RU" sz="2000" dirty="0" smtClean="0">
                <a:latin typeface="Arial" pitchFamily="34" charset="0"/>
                <a:sym typeface="Symbol"/>
              </a:rPr>
              <a:t></a:t>
            </a:r>
            <a:r>
              <a:rPr lang="ru-RU" sz="2000" dirty="0" smtClean="0">
                <a:latin typeface="Arial" pitchFamily="34" charset="0"/>
              </a:rPr>
              <a:t> ЛВП-2т; в) </a:t>
            </a:r>
            <a:r>
              <a:rPr lang="ru-RU" sz="2000" dirty="0" smtClean="0">
                <a:latin typeface="Arial" pitchFamily="34" charset="0"/>
                <a:sym typeface="Symbol"/>
              </a:rPr>
              <a:t></a:t>
            </a:r>
            <a:r>
              <a:rPr lang="ru-RU" sz="2000" dirty="0" smtClean="0">
                <a:latin typeface="Arial" pitchFamily="34" charset="0"/>
              </a:rPr>
              <a:t> ЛВП-2о</a:t>
            </a:r>
            <a:endParaRPr lang="ru-RU" sz="2000" dirty="0">
              <a:latin typeface="Arial" pitchFamily="34" charset="0"/>
            </a:endParaRPr>
          </a:p>
        </p:txBody>
      </p:sp>
      <p:pic>
        <p:nvPicPr>
          <p:cNvPr id="18" name="Рисунок 17" descr="ЛВП-2с.jpg"/>
          <p:cNvPicPr/>
          <p:nvPr/>
        </p:nvPicPr>
        <p:blipFill>
          <a:blip r:embed="rId6" cstate="print">
            <a:grayscl/>
          </a:blip>
          <a:stretch>
            <a:fillRect/>
          </a:stretch>
        </p:blipFill>
        <p:spPr>
          <a:xfrm>
            <a:off x="1043608" y="3501008"/>
            <a:ext cx="1728192" cy="2880320"/>
          </a:xfrm>
          <a:prstGeom prst="rect">
            <a:avLst/>
          </a:prstGeom>
        </p:spPr>
      </p:pic>
      <p:pic>
        <p:nvPicPr>
          <p:cNvPr id="19" name="Рисунок 18" descr="ЛВП-2т.jpg"/>
          <p:cNvPicPr/>
          <p:nvPr/>
        </p:nvPicPr>
        <p:blipFill>
          <a:blip r:embed="rId7" cstate="print">
            <a:grayscl/>
          </a:blip>
          <a:stretch>
            <a:fillRect/>
          </a:stretch>
        </p:blipFill>
        <p:spPr>
          <a:xfrm>
            <a:off x="3491880" y="4941168"/>
            <a:ext cx="1872208" cy="1304032"/>
          </a:xfrm>
          <a:prstGeom prst="rect">
            <a:avLst/>
          </a:prstGeom>
        </p:spPr>
      </p:pic>
      <p:pic>
        <p:nvPicPr>
          <p:cNvPr id="20" name="Рисунок 19" descr="ЛВП-2о.jpg"/>
          <p:cNvPicPr/>
          <p:nvPr/>
        </p:nvPicPr>
        <p:blipFill>
          <a:blip r:embed="rId8" cstate="print">
            <a:grayscl/>
          </a:blip>
          <a:stretch>
            <a:fillRect/>
          </a:stretch>
        </p:blipFill>
        <p:spPr>
          <a:xfrm>
            <a:off x="6012160" y="4941168"/>
            <a:ext cx="1872208" cy="12532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Рисунок 1" descr="КВП-2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500063"/>
            <a:ext cx="5127625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Рисунок 2" descr="КВП-7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4532313"/>
            <a:ext cx="5929313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571500" y="3500438"/>
            <a:ext cx="3643313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/>
              <a:t>Виброизлучатель КВП-2</a:t>
            </a:r>
          </a:p>
        </p:txBody>
      </p:sp>
      <p:sp>
        <p:nvSpPr>
          <p:cNvPr id="126981" name="Rectangle 4"/>
          <p:cNvSpPr>
            <a:spLocks noChangeArrowheads="1"/>
          </p:cNvSpPr>
          <p:nvPr/>
        </p:nvSpPr>
        <p:spPr bwMode="auto">
          <a:xfrm>
            <a:off x="571500" y="6215063"/>
            <a:ext cx="3643313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/>
              <a:t>Виброизлучатель КВП-7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ChangeArrowheads="1"/>
          </p:cNvSpPr>
          <p:nvPr/>
        </p:nvSpPr>
        <p:spPr bwMode="auto">
          <a:xfrm>
            <a:off x="214313" y="5643563"/>
            <a:ext cx="8728075" cy="8302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>
                <a:latin typeface="Arial" pitchFamily="34" charset="0"/>
              </a:rPr>
              <a:t>Виброизлучатель ПЭД-5: а) – вид сбоку; б) – вид снизу; </a:t>
            </a:r>
          </a:p>
          <a:p>
            <a:pPr algn="ctr" defTabSz="912813" eaLnBrk="0" hangingPunct="0"/>
            <a:r>
              <a:rPr lang="ru-RU">
                <a:latin typeface="Arial" pitchFamily="34" charset="0"/>
              </a:rPr>
              <a:t>в) – вид сверху</a:t>
            </a:r>
          </a:p>
        </p:txBody>
      </p:sp>
      <p:pic>
        <p:nvPicPr>
          <p:cNvPr id="128003" name="Рисунок 7" descr="ПЭД-5_а,б,в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500063"/>
            <a:ext cx="7031038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АИ-2.jpg"/>
          <p:cNvPicPr/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539552" y="1196752"/>
            <a:ext cx="2808312" cy="2808312"/>
          </a:xfrm>
          <a:prstGeom prst="rect">
            <a:avLst/>
          </a:prstGeom>
        </p:spPr>
      </p:pic>
      <p:sp>
        <p:nvSpPr>
          <p:cNvPr id="239617" name="Rectangle 1"/>
          <p:cNvSpPr>
            <a:spLocks noChangeArrowheads="1"/>
          </p:cNvSpPr>
          <p:nvPr/>
        </p:nvSpPr>
        <p:spPr bwMode="auto">
          <a:xfrm>
            <a:off x="683568" y="4149080"/>
            <a:ext cx="26642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Акустический излучатель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OMS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-2000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 descr="E:\Moi trud\Статьи\Спецтехника\Новый журнал\_ТЗИ\Защита ВП\СВАЗ\Раб\Маском\asmik-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556792"/>
            <a:ext cx="2952328" cy="226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3995936" y="4085873"/>
            <a:ext cx="435597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Акустичекие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излучатели системы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виброакустичекой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защиты «Шорох-3»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0" y="3201914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defTabSz="912813" eaLnBrk="0" hangingPunct="0"/>
            <a:endParaRPr lang="ru-RU"/>
          </a:p>
        </p:txBody>
      </p:sp>
      <p:graphicFrame>
        <p:nvGraphicFramePr>
          <p:cNvPr id="26626" name="Object 5"/>
          <p:cNvGraphicFramePr>
            <a:graphicFrameLocks noChangeAspect="1"/>
          </p:cNvGraphicFramePr>
          <p:nvPr/>
        </p:nvGraphicFramePr>
        <p:xfrm>
          <a:off x="796048" y="260648"/>
          <a:ext cx="7520368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" r:id="rId3" imgW="5044440" imgH="1347216" progId="">
                  <p:embed/>
                </p:oleObj>
              </mc:Choice>
              <mc:Fallback>
                <p:oleObj r:id="rId3" imgW="5044440" imgH="134721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048" y="260648"/>
                        <a:ext cx="7520368" cy="20162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7" name="Rectangle 17"/>
          <p:cNvSpPr>
            <a:spLocks noChangeArrowheads="1"/>
          </p:cNvSpPr>
          <p:nvPr/>
        </p:nvSpPr>
        <p:spPr bwMode="auto">
          <a:xfrm>
            <a:off x="3059832" y="5726584"/>
            <a:ext cx="3240087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800" dirty="0">
                <a:solidFill>
                  <a:srgbClr val="000000"/>
                </a:solidFill>
                <a:latin typeface="Arial" pitchFamily="34" charset="0"/>
              </a:rPr>
              <a:t>Блок питания </a:t>
            </a:r>
            <a:r>
              <a:rPr lang="ru-RU" sz="1800" dirty="0" smtClean="0">
                <a:latin typeface="Arial" pitchFamily="34" charset="0"/>
              </a:rPr>
              <a:t>Соната-ИП4.2 </a:t>
            </a:r>
            <a:endParaRPr lang="ru-RU" sz="1800" dirty="0">
              <a:latin typeface="Arial" pitchFamily="34" charset="0"/>
            </a:endParaRPr>
          </a:p>
        </p:txBody>
      </p:sp>
      <p:pic>
        <p:nvPicPr>
          <p:cNvPr id="13" name="Рисунок 12" descr="http://www.npoanna.ru/Data/Uploads/Images/new/ip4/image00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46264"/>
            <a:ext cx="4392488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990280"/>
            <a:ext cx="4104456" cy="22425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6"/>
          <p:cNvSpPr>
            <a:spLocks noChangeArrowheads="1"/>
          </p:cNvSpPr>
          <p:nvPr/>
        </p:nvSpPr>
        <p:spPr bwMode="auto">
          <a:xfrm>
            <a:off x="0" y="27765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defTabSz="912813" eaLnBrk="0" hangingPunct="0"/>
            <a:endParaRPr lang="ru-RU"/>
          </a:p>
        </p:txBody>
      </p:sp>
      <p:pic>
        <p:nvPicPr>
          <p:cNvPr id="7" name="Рисунок 6" descr="http://www.npoanna.ru/Data/Uploads/Images/new/izluch/image00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312368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http://www.npoanna.ru/Data/Uploads/Images/new/izluch/image00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6632"/>
            <a:ext cx="2548403" cy="26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395536" y="285293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 smtClean="0">
                <a:latin typeface="Arial" pitchFamily="34" charset="0"/>
              </a:rPr>
              <a:t>Рис. Генераторы – акустические излучатели  «Соната-СА4Б» (а) </a:t>
            </a:r>
          </a:p>
          <a:p>
            <a:pPr algn="ctr"/>
            <a:r>
              <a:rPr lang="ru-RU" sz="1800" dirty="0" smtClean="0">
                <a:latin typeface="Arial" pitchFamily="34" charset="0"/>
              </a:rPr>
              <a:t>и «Соната-СА4Б1» (б</a:t>
            </a:r>
            <a:endParaRPr lang="ru-RU" sz="1800" dirty="0">
              <a:latin typeface="Arial" pitchFamily="34" charset="0"/>
            </a:endParaRPr>
          </a:p>
        </p:txBody>
      </p:sp>
      <p:pic>
        <p:nvPicPr>
          <p:cNvPr id="10" name="Рисунок 9" descr="http://www.npoanna.ru/Data/Uploads/Images/new/izluch/image00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2"/>
            <a:ext cx="2553419" cy="195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73016"/>
            <a:ext cx="2766810" cy="2736304"/>
          </a:xfrm>
          <a:prstGeom prst="rect">
            <a:avLst/>
          </a:prstGeom>
        </p:spPr>
      </p:pic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179512" y="6372036"/>
            <a:ext cx="87129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 Генераторы – </a:t>
            </a: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виброизлучатели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«Соната-СБ4Б» (а) и «Соната-СБ4Б1» (б)                     </a:t>
            </a:r>
            <a:endParaRPr kumimoji="0" lang="ru-RU" sz="18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TextBox 2"/>
          <p:cNvSpPr txBox="1">
            <a:spLocks noChangeArrowheads="1"/>
          </p:cNvSpPr>
          <p:nvPr/>
        </p:nvSpPr>
        <p:spPr bwMode="auto">
          <a:xfrm>
            <a:off x="323528" y="6053226"/>
            <a:ext cx="8643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Схема настройки </a:t>
            </a:r>
            <a:r>
              <a:rPr lang="ru-RU" sz="2000" dirty="0" smtClean="0">
                <a:latin typeface="Arial" pitchFamily="34" charset="0"/>
              </a:rPr>
              <a:t>генераторов-излучателей</a:t>
            </a:r>
            <a:endParaRPr lang="ru-RU" sz="2000" dirty="0">
              <a:latin typeface="Arial" pitchFamily="34" charset="0"/>
            </a:endParaRPr>
          </a:p>
        </p:txBody>
      </p:sp>
      <p:pic>
        <p:nvPicPr>
          <p:cNvPr id="4" name="Рисунок 3" descr="Соната АВ 3Б_схема настройки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24" y="548680"/>
            <a:ext cx="7200800" cy="50169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БПУ-1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56139"/>
            <a:ext cx="4896544" cy="6257237"/>
          </a:xfrm>
          <a:prstGeom prst="rect">
            <a:avLst/>
          </a:prstGeom>
        </p:spPr>
      </p:pic>
      <p:pic>
        <p:nvPicPr>
          <p:cNvPr id="6" name="Рисунок 5" descr="ПЭД-8А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548680"/>
            <a:ext cx="2959787" cy="188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Шорох-5-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6136" y="2492896"/>
            <a:ext cx="2304256" cy="2444617"/>
          </a:xfrm>
          <a:prstGeom prst="rect">
            <a:avLst/>
          </a:prstGeom>
        </p:spPr>
      </p:pic>
      <p:pic>
        <p:nvPicPr>
          <p:cNvPr id="8" name="Рисунок 7" descr="Акуситические излучатели_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5035296"/>
            <a:ext cx="1840992" cy="182270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51520" y="0"/>
            <a:ext cx="8892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Arial" pitchFamily="34" charset="0"/>
              </a:rPr>
              <a:t>Система </a:t>
            </a:r>
            <a:r>
              <a:rPr lang="ru-RU" sz="2000" b="1" dirty="0" err="1" smtClean="0">
                <a:latin typeface="Arial" pitchFamily="34" charset="0"/>
              </a:rPr>
              <a:t>виброакустической</a:t>
            </a:r>
            <a:r>
              <a:rPr lang="ru-RU" sz="2000" b="1" dirty="0" smtClean="0">
                <a:latin typeface="Arial" pitchFamily="34" charset="0"/>
              </a:rPr>
              <a:t> защиты «Шорох-5Л» </a:t>
            </a:r>
            <a:endParaRPr lang="ru-RU" sz="2000" b="1" dirty="0">
              <a:latin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292080" y="2564904"/>
            <a:ext cx="1187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Arial" pitchFamily="34" charset="0"/>
              </a:rPr>
              <a:t>ПЭД-8А </a:t>
            </a:r>
            <a:endParaRPr lang="ru-RU" sz="2000" dirty="0">
              <a:latin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884368" y="4581128"/>
            <a:ext cx="95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latin typeface="Arial" pitchFamily="34" charset="0"/>
              </a:rPr>
              <a:t>АИ-8А</a:t>
            </a:r>
            <a:endParaRPr lang="ru-RU" sz="2000" dirty="0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6237312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rial" pitchFamily="34" charset="0"/>
              </a:rPr>
              <a:t>Варианты установки блока питания СВАЗ</a:t>
            </a:r>
            <a:endParaRPr lang="en-US" dirty="0">
              <a:latin typeface="Arial" pitchFamily="34" charset="0"/>
            </a:endParaRPr>
          </a:p>
        </p:txBody>
      </p:sp>
      <p:pic>
        <p:nvPicPr>
          <p:cNvPr id="257027" name="Picture 3" descr="K:\Метод_материалы\Пособ_статьи_раб\ТЗИ-2016\ТЗИ-2016_ч 2\ТЗИ_ч 2_рис\Шорох-5\sha-4-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06642"/>
            <a:ext cx="5580112" cy="4185084"/>
          </a:xfrm>
          <a:prstGeom prst="rect">
            <a:avLst/>
          </a:prstGeom>
          <a:noFill/>
        </p:spPr>
      </p:pic>
      <p:pic>
        <p:nvPicPr>
          <p:cNvPr id="257026" name="Picture 2" descr="K:\Метод_материалы\Пособ_статьи_раб\ТЗИ-2016\ТЗИ-2016_ч 2\ТЗИ_ч 2_рис\Шорох-5\sha-1-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492896"/>
            <a:ext cx="4680520" cy="351039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142875" y="190723"/>
            <a:ext cx="8847138" cy="661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400" b="1" dirty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Защита </a:t>
            </a:r>
            <a:r>
              <a:rPr lang="ru-RU" sz="2400" b="1" dirty="0" smtClean="0">
                <a:solidFill>
                  <a:srgbClr val="FFFF00"/>
                </a:solidFill>
                <a:latin typeface="Arial" pitchFamily="34" charset="0"/>
              </a:rPr>
              <a:t>речевой </a:t>
            </a:r>
            <a:r>
              <a:rPr lang="ru-RU" sz="2400" b="1" dirty="0">
                <a:solidFill>
                  <a:srgbClr val="FFFF00"/>
                </a:solidFill>
                <a:latin typeface="Arial" pitchFamily="34" charset="0"/>
              </a:rPr>
              <a:t>информации в выделенных помещениях </a:t>
            </a:r>
            <a:r>
              <a:rPr lang="ru-RU" sz="2400" b="1" dirty="0" smtClean="0">
                <a:solidFill>
                  <a:srgbClr val="FFFF00"/>
                </a:solidFill>
                <a:latin typeface="Arial" pitchFamily="34" charset="0"/>
              </a:rPr>
              <a:t>(ВП) </a:t>
            </a:r>
            <a:r>
              <a:rPr lang="ru-RU" sz="2400" b="1" dirty="0" smtClean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достигается</a:t>
            </a:r>
            <a:r>
              <a:rPr lang="ru-RU" sz="2400" b="1" dirty="0">
                <a:solidFill>
                  <a:srgbClr val="FFFF00"/>
                </a:solidFill>
                <a:latin typeface="Arial" pitchFamily="34" charset="0"/>
              </a:rPr>
              <a:t>:</a:t>
            </a:r>
          </a:p>
          <a:p>
            <a:pPr algn="ctr" defTabSz="912813"/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>
              <a:buFont typeface="Wingdings" pitchFamily="2" charset="2"/>
              <a:buChar char="Ø"/>
            </a:pPr>
            <a:r>
              <a:rPr lang="ru-RU" sz="2400" b="1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проведением организационных </a:t>
            </a:r>
            <a:r>
              <a:rPr lang="ru-RU" sz="2400" b="1" dirty="0">
                <a:solidFill>
                  <a:schemeClr val="bg1"/>
                </a:solidFill>
                <a:latin typeface="Arial" pitchFamily="34" charset="0"/>
              </a:rPr>
              <a:t>мероприятий;</a:t>
            </a:r>
          </a:p>
          <a:p>
            <a:pPr algn="just" defTabSz="912813"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 использованием технических </a:t>
            </a:r>
            <a:r>
              <a:rPr lang="ru-RU" sz="2400" b="1" dirty="0">
                <a:solidFill>
                  <a:schemeClr val="bg1"/>
                </a:solidFill>
                <a:latin typeface="Arial" pitchFamily="34" charset="0"/>
              </a:rPr>
              <a:t>средств защиты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ВП;</a:t>
            </a:r>
            <a:endParaRPr lang="ru-RU" sz="2400" b="1" dirty="0">
              <a:solidFill>
                <a:schemeClr val="bg1"/>
              </a:solidFill>
              <a:latin typeface="Arial" pitchFamily="34" charset="0"/>
            </a:endParaRPr>
          </a:p>
          <a:p>
            <a:pPr algn="just" defTabSz="912813">
              <a:buFont typeface="Wingdings" pitchFamily="2" charset="2"/>
              <a:buChar char="Ø"/>
            </a:pP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выявлением электронных устройств перехвата информации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   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(закладных устройств)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</a:rPr>
              <a:t>, внедренных в ВП и ВТСС</a:t>
            </a:r>
            <a:r>
              <a:rPr lang="ru-RU" sz="2400" b="1" dirty="0" smtClean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.</a:t>
            </a:r>
            <a:endParaRPr lang="ru-RU" sz="2400" b="1" dirty="0"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  <a:p>
            <a:pPr algn="just" defTabSz="912813" eaLnBrk="0" hangingPunct="0"/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Организационное мероприятие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– это мероприятие по защите информации,</a:t>
            </a:r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 проведение которого не требует применения специально разработанных</a:t>
            </a:r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 технических средств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 защиты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.</a:t>
            </a:r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Техническое мероприятие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– это мероприятие по защите информации,</a:t>
            </a:r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предусматривающее применение специальных технических средств, а также</a:t>
            </a:r>
            <a:endParaRPr lang="ru-RU" sz="1600" b="1" dirty="0">
              <a:solidFill>
                <a:srgbClr val="FFFFFF"/>
              </a:solidFill>
              <a:latin typeface="Arial" pitchFamily="34" charset="0"/>
            </a:endParaRPr>
          </a:p>
          <a:p>
            <a:pPr algn="just" defTabSz="912813" eaLnBrk="0" hangingPunct="0"/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реализацию технических решений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.</a:t>
            </a:r>
          </a:p>
          <a:p>
            <a:pPr algn="just" defTabSz="912813" eaLnBrk="0" hangingPunct="0"/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Выявление закладных устройств осуществляется проведением специальных обследований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 ВП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, а также специальных проверок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ВП и ВТСС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.</a:t>
            </a:r>
          </a:p>
          <a:p>
            <a:pPr defTabSz="912813" eaLnBrk="0" hangingPunct="0">
              <a:spcBef>
                <a:spcPct val="50000"/>
              </a:spcBef>
            </a:pPr>
            <a:r>
              <a:rPr lang="ru-RU" sz="1600" b="1" dirty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Специальные обследования </a:t>
            </a:r>
            <a:r>
              <a:rPr lang="ru-RU" sz="1600" b="1" dirty="0">
                <a:solidFill>
                  <a:srgbClr val="FFFF00"/>
                </a:solidFill>
                <a:latin typeface="Arial" pitchFamily="34" charset="0"/>
              </a:rPr>
              <a:t>ВП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проводятся путём визуального осмотра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помещений и ВТСС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без применения технических средств.</a:t>
            </a:r>
          </a:p>
          <a:p>
            <a:pPr defTabSz="912813" eaLnBrk="0" hangingPunct="0">
              <a:spcBef>
                <a:spcPct val="50000"/>
              </a:spcBef>
            </a:pPr>
            <a:r>
              <a:rPr lang="ru-RU" sz="1600" b="1" dirty="0">
                <a:solidFill>
                  <a:srgbClr val="FFFF00"/>
                </a:solidFill>
                <a:latin typeface="Arial" pitchFamily="34" charset="0"/>
                <a:cs typeface="Times New Roman" pitchFamily="18" charset="0"/>
              </a:rPr>
              <a:t>Специальная проверка </a:t>
            </a:r>
            <a:r>
              <a:rPr lang="ru-RU" sz="1600" b="1" dirty="0">
                <a:solidFill>
                  <a:srgbClr val="FFFF00"/>
                </a:solidFill>
                <a:latin typeface="Arial" pitchFamily="34" charset="0"/>
              </a:rPr>
              <a:t>ВП и ВТСС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проводится с  использованием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</a:rPr>
              <a:t>специальных </a:t>
            </a:r>
            <a:r>
              <a:rPr lang="ru-RU" sz="16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технических средств.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6"/>
          <p:cNvGrpSpPr/>
          <p:nvPr/>
        </p:nvGrpSpPr>
        <p:grpSpPr>
          <a:xfrm>
            <a:off x="4224962" y="836712"/>
            <a:ext cx="4811534" cy="4856102"/>
            <a:chOff x="849288" y="476672"/>
            <a:chExt cx="4811534" cy="4856102"/>
          </a:xfrm>
          <a:solidFill>
            <a:srgbClr val="FFFFFF"/>
          </a:solidFill>
        </p:grpSpPr>
        <p:pic>
          <p:nvPicPr>
            <p:cNvPr id="18" name="Рисунок 17" descr="Крепление виброизлучателей на трубу-2.jp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688" y="1031032"/>
              <a:ext cx="3456432" cy="2962656"/>
            </a:xfrm>
            <a:prstGeom prst="rect">
              <a:avLst/>
            </a:prstGeom>
            <a:grpFill/>
          </p:spPr>
        </p:pic>
        <p:sp>
          <p:nvSpPr>
            <p:cNvPr id="19" name="Прямоугольник 18"/>
            <p:cNvSpPr/>
            <p:nvPr/>
          </p:nvSpPr>
          <p:spPr>
            <a:xfrm>
              <a:off x="3779912" y="1319064"/>
              <a:ext cx="1800200" cy="79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3491880" y="1679104"/>
              <a:ext cx="1944216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Виброизлучатель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2195736" y="476672"/>
              <a:ext cx="1944216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849288" y="1031032"/>
              <a:ext cx="914400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pic>
          <p:nvPicPr>
            <p:cNvPr id="24" name="Рисунок 23" descr="Виброизлучатель на трубе_02.jpg"/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 rot="10478653">
              <a:off x="3548570" y="3595796"/>
              <a:ext cx="2112252" cy="1736978"/>
            </a:xfrm>
            <a:prstGeom prst="rect">
              <a:avLst/>
            </a:prstGeom>
            <a:grpFill/>
          </p:spPr>
        </p:pic>
        <p:cxnSp>
          <p:nvCxnSpPr>
            <p:cNvPr id="25" name="Прямая соединительная линия 24"/>
            <p:cNvCxnSpPr/>
            <p:nvPr/>
          </p:nvCxnSpPr>
          <p:spPr>
            <a:xfrm>
              <a:off x="3396019" y="3140968"/>
              <a:ext cx="648072" cy="936104"/>
            </a:xfrm>
            <a:prstGeom prst="line">
              <a:avLst/>
            </a:prstGeom>
            <a:grpFill/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Прямоугольник 25"/>
            <p:cNvSpPr/>
            <p:nvPr/>
          </p:nvSpPr>
          <p:spPr>
            <a:xfrm>
              <a:off x="2771800" y="4725144"/>
              <a:ext cx="1080120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Фиксатор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2060422" y="764704"/>
              <a:ext cx="2376264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Труба отопления или водоснабжения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3365" name="TextBox 4"/>
          <p:cNvSpPr txBox="1">
            <a:spLocks noChangeArrowheads="1"/>
          </p:cNvSpPr>
          <p:nvPr/>
        </p:nvSpPr>
        <p:spPr bwMode="auto">
          <a:xfrm>
            <a:off x="323528" y="6021288"/>
            <a:ext cx="8533581" cy="4001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Варианты установки </a:t>
            </a:r>
            <a:r>
              <a:rPr lang="ru-RU" sz="2000" dirty="0" err="1">
                <a:latin typeface="Arial" pitchFamily="34" charset="0"/>
              </a:rPr>
              <a:t>виброизлучателей</a:t>
            </a:r>
            <a:r>
              <a:rPr lang="ru-RU" sz="2000" dirty="0">
                <a:latin typeface="Arial" pitchFamily="34" charset="0"/>
              </a:rPr>
              <a:t> на трубах </a:t>
            </a:r>
            <a:r>
              <a:rPr lang="ru-RU" sz="2000" dirty="0" smtClean="0">
                <a:latin typeface="Arial" pitchFamily="34" charset="0"/>
              </a:rPr>
              <a:t>отопления</a:t>
            </a:r>
            <a:endParaRPr lang="ru-RU" sz="2000" dirty="0">
              <a:latin typeface="Arial" pitchFamily="34" charset="0"/>
            </a:endParaRPr>
          </a:p>
        </p:txBody>
      </p:sp>
      <p:grpSp>
        <p:nvGrpSpPr>
          <p:cNvPr id="3" name="Группа 5"/>
          <p:cNvGrpSpPr/>
          <p:nvPr/>
        </p:nvGrpSpPr>
        <p:grpSpPr>
          <a:xfrm>
            <a:off x="107504" y="44624"/>
            <a:ext cx="5400600" cy="4392487"/>
            <a:chOff x="2771800" y="836712"/>
            <a:chExt cx="5400600" cy="4392487"/>
          </a:xfrm>
          <a:solidFill>
            <a:srgbClr val="FFFFFF"/>
          </a:solidFill>
        </p:grpSpPr>
        <p:pic>
          <p:nvPicPr>
            <p:cNvPr id="7" name="Рисунок 6" descr="Крепление виброизлучателей на трубу-1.jp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3848" y="1052736"/>
              <a:ext cx="4680520" cy="3744416"/>
            </a:xfrm>
            <a:prstGeom prst="rect">
              <a:avLst/>
            </a:prstGeom>
            <a:grpFill/>
          </p:spPr>
        </p:pic>
        <p:sp>
          <p:nvSpPr>
            <p:cNvPr id="8" name="Прямоугольник 7"/>
            <p:cNvSpPr/>
            <p:nvPr/>
          </p:nvSpPr>
          <p:spPr>
            <a:xfrm>
              <a:off x="6372200" y="1700808"/>
              <a:ext cx="1800200" cy="7920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6156176" y="2060848"/>
              <a:ext cx="1944216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Виброизлучатель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4644008" y="836712"/>
              <a:ext cx="1944216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4211960" y="1196752"/>
              <a:ext cx="2376264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Труба отопления или водоснабжения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225552" y="1988840"/>
              <a:ext cx="914400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3275856" y="2132856"/>
              <a:ext cx="936104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Хомуты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419872" y="3717032"/>
              <a:ext cx="1080120" cy="936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2"/>
                </a:solidFill>
              </a:endParaRPr>
            </a:p>
          </p:txBody>
        </p:sp>
        <p:pic>
          <p:nvPicPr>
            <p:cNvPr id="15" name="Рисунок 14" descr="Крепление -4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3167845" y="3969059"/>
              <a:ext cx="1728191" cy="792089"/>
            </a:xfrm>
            <a:prstGeom prst="rect">
              <a:avLst/>
            </a:prstGeom>
            <a:grpFill/>
          </p:spPr>
        </p:pic>
        <p:sp>
          <p:nvSpPr>
            <p:cNvPr id="16" name="Прямоугольник 15"/>
            <p:cNvSpPr/>
            <p:nvPr/>
          </p:nvSpPr>
          <p:spPr>
            <a:xfrm>
              <a:off x="2771800" y="4581128"/>
              <a:ext cx="1080120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Фиксатор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:\Метод_материалы\Пособ_статьи_раб\ТЗИ-2016\ТЗИ-2016_ч 2\ТЗИ_ч 2_рис\Шорох-5\Крепление на труб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596"/>
            <a:ext cx="9144000" cy="6464808"/>
          </a:xfrm>
          <a:prstGeom prst="rect">
            <a:avLst/>
          </a:prstGeom>
          <a:noFill/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779912" y="5805264"/>
            <a:ext cx="50777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dirty="0" smtClean="0">
                <a:latin typeface="Arial" pitchFamily="34" charset="0"/>
              </a:rPr>
              <a:t>Установка  </a:t>
            </a:r>
            <a:r>
              <a:rPr lang="ru-RU" dirty="0" err="1" smtClean="0">
                <a:latin typeface="Arial" pitchFamily="34" charset="0"/>
              </a:rPr>
              <a:t>виброизлучателя</a:t>
            </a:r>
            <a:r>
              <a:rPr lang="ru-RU" dirty="0" smtClean="0">
                <a:latin typeface="Arial" pitchFamily="34" charset="0"/>
              </a:rPr>
              <a:t> </a:t>
            </a:r>
            <a:r>
              <a:rPr lang="ru-RU" dirty="0">
                <a:latin typeface="Arial" pitchFamily="34" charset="0"/>
              </a:rPr>
              <a:t>на </a:t>
            </a:r>
            <a:r>
              <a:rPr lang="ru-RU" dirty="0" smtClean="0">
                <a:latin typeface="Arial" pitchFamily="34" charset="0"/>
              </a:rPr>
              <a:t>трубе </a:t>
            </a:r>
            <a:r>
              <a:rPr lang="ru-RU" dirty="0">
                <a:latin typeface="Arial" pitchFamily="34" charset="0"/>
              </a:rPr>
              <a:t>парового отопления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Рисунок 1" descr="Установка виброизлучателя на трубу - 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7638"/>
            <a:ext cx="3429000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387" name="Рисунок 2" descr="Установка виброизлучателя на трубу - 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88" y="214313"/>
            <a:ext cx="3429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4389" name="Прямая соединительная линия 11"/>
          <p:cNvCxnSpPr>
            <a:cxnSpLocks noChangeShapeType="1"/>
          </p:cNvCxnSpPr>
          <p:nvPr/>
        </p:nvCxnSpPr>
        <p:spPr bwMode="auto">
          <a:xfrm rot="10800000">
            <a:off x="5214938" y="2428875"/>
            <a:ext cx="928687" cy="1588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 type="triangle" w="med" len="med"/>
            <a:tailEnd/>
          </a:ln>
        </p:spPr>
      </p:cxnSp>
      <p:cxnSp>
        <p:nvCxnSpPr>
          <p:cNvPr id="144390" name="Прямая соединительная линия 13"/>
          <p:cNvCxnSpPr>
            <a:cxnSpLocks noChangeShapeType="1"/>
          </p:cNvCxnSpPr>
          <p:nvPr/>
        </p:nvCxnSpPr>
        <p:spPr bwMode="auto">
          <a:xfrm>
            <a:off x="2500313" y="1143000"/>
            <a:ext cx="1357312" cy="1000125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 type="triangle" w="med" len="med"/>
            <a:tailEnd/>
          </a:ln>
        </p:spPr>
      </p:cxnSp>
      <p:cxnSp>
        <p:nvCxnSpPr>
          <p:cNvPr id="144391" name="Прямая соединительная линия 15"/>
          <p:cNvCxnSpPr>
            <a:cxnSpLocks noChangeShapeType="1"/>
          </p:cNvCxnSpPr>
          <p:nvPr/>
        </p:nvCxnSpPr>
        <p:spPr bwMode="auto">
          <a:xfrm rot="10800000" flipV="1">
            <a:off x="2428875" y="2643188"/>
            <a:ext cx="1428750" cy="928687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sp>
        <p:nvSpPr>
          <p:cNvPr id="144393" name="TextBox 17"/>
          <p:cNvSpPr txBox="1">
            <a:spLocks noChangeArrowheads="1"/>
          </p:cNvSpPr>
          <p:nvPr/>
        </p:nvSpPr>
        <p:spPr bwMode="auto">
          <a:xfrm>
            <a:off x="3605213" y="3143250"/>
            <a:ext cx="1695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1600"/>
              <a:t>Виброизлучатель</a:t>
            </a:r>
          </a:p>
        </p:txBody>
      </p:sp>
      <p:pic>
        <p:nvPicPr>
          <p:cNvPr id="10" name="Рисунок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00808"/>
            <a:ext cx="1440159" cy="142551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1500" y="5429250"/>
            <a:ext cx="83581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dirty="0">
                <a:latin typeface="Arial" pitchFamily="34" charset="0"/>
              </a:rPr>
              <a:t>Варианты установки  </a:t>
            </a:r>
            <a:r>
              <a:rPr lang="ru-RU" dirty="0" err="1">
                <a:latin typeface="Arial" pitchFamily="34" charset="0"/>
              </a:rPr>
              <a:t>виброизлучателей</a:t>
            </a:r>
            <a:r>
              <a:rPr lang="ru-RU" dirty="0">
                <a:latin typeface="Arial" pitchFamily="34" charset="0"/>
              </a:rPr>
              <a:t> на трубах парового отопления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Рисунок 1" descr="Виброизлучатель VN GL на трубе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1142" y="285750"/>
            <a:ext cx="4351338" cy="650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1" name="Рисунок 2" descr="Виброизлучатель VN GL на трубе_крупно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130" y="1551608"/>
            <a:ext cx="43608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5412" name="Прямая соединительная линия 4"/>
          <p:cNvCxnSpPr>
            <a:cxnSpLocks noChangeShapeType="1"/>
          </p:cNvCxnSpPr>
          <p:nvPr/>
        </p:nvCxnSpPr>
        <p:spPr bwMode="auto">
          <a:xfrm>
            <a:off x="3358705" y="3356994"/>
            <a:ext cx="1933375" cy="1857944"/>
          </a:xfrm>
          <a:prstGeom prst="line">
            <a:avLst/>
          </a:prstGeom>
          <a:noFill/>
          <a:ln w="12700" algn="ctr">
            <a:solidFill>
              <a:srgbClr val="FF0909"/>
            </a:solidFill>
            <a:round/>
            <a:headEnd/>
            <a:tailEnd type="triangle" w="med" len="med"/>
          </a:ln>
        </p:spPr>
      </p:cxnSp>
      <p:sp>
        <p:nvSpPr>
          <p:cNvPr id="145413" name="Rectangle 3"/>
          <p:cNvSpPr>
            <a:spLocks noChangeArrowheads="1"/>
          </p:cNvSpPr>
          <p:nvPr/>
        </p:nvSpPr>
        <p:spPr bwMode="auto">
          <a:xfrm>
            <a:off x="539552" y="4797152"/>
            <a:ext cx="37861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dirty="0">
                <a:latin typeface="Arial" pitchFamily="34" charset="0"/>
              </a:rPr>
              <a:t>Схема установки  </a:t>
            </a:r>
            <a:r>
              <a:rPr lang="ru-RU" sz="2000" dirty="0" err="1">
                <a:latin typeface="Arial" pitchFamily="34" charset="0"/>
              </a:rPr>
              <a:t>виброизлучателя</a:t>
            </a:r>
            <a:r>
              <a:rPr lang="ru-RU" sz="2000" dirty="0">
                <a:latin typeface="Arial" pitchFamily="34" charset="0"/>
              </a:rPr>
              <a:t> на трубе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Picture 2" descr="K:\Метод_материалы\Пособ_статьи_раб\ТЗИ-2016\ТЗИ-2016_ч 2\ТЗИ_ч 2_рис\Шорох-5\Крепление на рам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775332" cy="6204160"/>
          </a:xfrm>
          <a:prstGeom prst="rect">
            <a:avLst/>
          </a:prstGeom>
          <a:noFill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6167045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Пример установки </a:t>
            </a: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виброизлучателя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 оконную раму с использованием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специального фиксатора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иброизлучатель на стекле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0"/>
            <a:ext cx="3599688" cy="3849624"/>
          </a:xfrm>
          <a:prstGeom prst="rect">
            <a:avLst/>
          </a:prstGeom>
        </p:spPr>
      </p:pic>
      <p:pic>
        <p:nvPicPr>
          <p:cNvPr id="3" name="Рисунок 2" descr="Виброизлучатель на стекле_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0"/>
            <a:ext cx="3743704" cy="3851482"/>
          </a:xfrm>
          <a:prstGeom prst="rect">
            <a:avLst/>
          </a:prstGeom>
        </p:spPr>
      </p:pic>
      <p:pic>
        <p:nvPicPr>
          <p:cNvPr id="76802" name="Picture 2" descr="http://npoanna.ru/Data/Uploads/Images/Models/fixat/izluch/tip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4104456"/>
            <a:ext cx="2356626" cy="1944216"/>
          </a:xfrm>
          <a:prstGeom prst="rect">
            <a:avLst/>
          </a:prstGeom>
          <a:noFill/>
        </p:spPr>
      </p:pic>
      <p:cxnSp>
        <p:nvCxnSpPr>
          <p:cNvPr id="8" name="Прямая соединительная линия 7"/>
          <p:cNvCxnSpPr/>
          <p:nvPr/>
        </p:nvCxnSpPr>
        <p:spPr>
          <a:xfrm flipH="1">
            <a:off x="5148064" y="2736304"/>
            <a:ext cx="1512168" cy="1584176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3131840" y="2448272"/>
            <a:ext cx="1512168" cy="1872208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131840" y="5400600"/>
            <a:ext cx="136815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Фиксатор</a:t>
            </a:r>
            <a:endParaRPr lang="ru-RU" sz="16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0" y="6167045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Пример установки </a:t>
            </a: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виброизлучателя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 оконную раму с использованием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специального фиксатора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K:\Метод_материалы\Пособ_статьи_раб\ТЗИ-2016\ТЗИ-2016_ч 2\ТЗИ_ч 2_рис\Шорох-5\Крепление на стекл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8544153" cy="6040716"/>
          </a:xfrm>
          <a:prstGeom prst="rect">
            <a:avLst/>
          </a:prstGeom>
          <a:noFill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6167045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Пример установки </a:t>
            </a:r>
            <a:r>
              <a:rPr kumimoji="0" lang="ru-RU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виброизлучателя</a:t>
            </a: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 оконное стекло с использованием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специального фиксатора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2" descr="K:\Метод_материалы\Пособ_статьи_раб\ТЗИ-2016\ТЗИ-2016_ч 2\ТЗИ_ч 2_рис\Шорох-5\Крепление на стекле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8442303" cy="5968708"/>
          </a:xfrm>
          <a:prstGeom prst="rect">
            <a:avLst/>
          </a:prstGeom>
          <a:noFill/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7504" y="6269250"/>
            <a:ext cx="89644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dirty="0" smtClean="0">
                <a:latin typeface="Arial" pitchFamily="34" charset="0"/>
              </a:rPr>
              <a:t>Пример установки  </a:t>
            </a:r>
            <a:r>
              <a:rPr lang="ru-RU" sz="2000" dirty="0" err="1">
                <a:latin typeface="Arial" pitchFamily="34" charset="0"/>
              </a:rPr>
              <a:t>виброизлучателей</a:t>
            </a:r>
            <a:r>
              <a:rPr lang="ru-RU" sz="2000" dirty="0">
                <a:latin typeface="Arial" pitchFamily="34" charset="0"/>
              </a:rPr>
              <a:t> на оконном </a:t>
            </a:r>
            <a:r>
              <a:rPr lang="ru-RU" sz="2000" dirty="0" smtClean="0">
                <a:latin typeface="Arial" pitchFamily="34" charset="0"/>
              </a:rPr>
              <a:t>стекле с помощью клея</a:t>
            </a:r>
            <a:endParaRPr lang="ru-RU" sz="2000" dirty="0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/>
          <p:cNvSpPr>
            <a:spLocks noChangeArrowheads="1"/>
          </p:cNvSpPr>
          <p:nvPr/>
        </p:nvSpPr>
        <p:spPr bwMode="auto">
          <a:xfrm>
            <a:off x="3995936" y="5949280"/>
            <a:ext cx="47525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dirty="0">
                <a:latin typeface="Arial" pitchFamily="34" charset="0"/>
              </a:rPr>
              <a:t>Схема установки  </a:t>
            </a:r>
            <a:r>
              <a:rPr lang="ru-RU" sz="2000" dirty="0" err="1">
                <a:latin typeface="Arial" pitchFamily="34" charset="0"/>
              </a:rPr>
              <a:t>виброизлучателей</a:t>
            </a:r>
            <a:r>
              <a:rPr lang="ru-RU" sz="2000" dirty="0">
                <a:latin typeface="Arial" pitchFamily="34" charset="0"/>
              </a:rPr>
              <a:t> на оконном стекле</a:t>
            </a: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16632"/>
            <a:ext cx="3904389" cy="558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4630" name="Прямая соединительная линия 10"/>
          <p:cNvCxnSpPr>
            <a:cxnSpLocks noChangeShapeType="1"/>
          </p:cNvCxnSpPr>
          <p:nvPr/>
        </p:nvCxnSpPr>
        <p:spPr bwMode="auto">
          <a:xfrm flipH="1" flipV="1">
            <a:off x="3435846" y="1412778"/>
            <a:ext cx="3800450" cy="2088230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7164288" y="3140968"/>
            <a:ext cx="20193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4629" name="Прямая соединительная линия 7"/>
          <p:cNvCxnSpPr>
            <a:cxnSpLocks noChangeShapeType="1"/>
          </p:cNvCxnSpPr>
          <p:nvPr/>
        </p:nvCxnSpPr>
        <p:spPr bwMode="auto">
          <a:xfrm flipH="1" flipV="1">
            <a:off x="6012160" y="476672"/>
            <a:ext cx="1224136" cy="2880320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cxnSp>
        <p:nvCxnSpPr>
          <p:cNvPr id="12" name="Прямая соединительная линия 7"/>
          <p:cNvCxnSpPr>
            <a:cxnSpLocks noChangeShapeType="1"/>
          </p:cNvCxnSpPr>
          <p:nvPr/>
        </p:nvCxnSpPr>
        <p:spPr bwMode="auto">
          <a:xfrm flipH="1">
            <a:off x="5292080" y="4581128"/>
            <a:ext cx="1800200" cy="576064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cxnSp>
        <p:nvCxnSpPr>
          <p:cNvPr id="15" name="Прямая соединительная линия 7"/>
          <p:cNvCxnSpPr>
            <a:cxnSpLocks noChangeShapeType="1"/>
          </p:cNvCxnSpPr>
          <p:nvPr/>
        </p:nvCxnSpPr>
        <p:spPr bwMode="auto">
          <a:xfrm flipH="1">
            <a:off x="3563888" y="4437112"/>
            <a:ext cx="3528392" cy="792088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2924944"/>
            <a:ext cx="2748661" cy="377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3" name="Рисунок 45" descr="Шип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276872"/>
            <a:ext cx="1941760" cy="159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4" name="Рисунок 46" descr="Шпилька для крепления излучателя на стене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2360" y="1916832"/>
            <a:ext cx="792088" cy="268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5" name="TextBox 47"/>
          <p:cNvSpPr txBox="1">
            <a:spLocks noChangeArrowheads="1"/>
          </p:cNvSpPr>
          <p:nvPr/>
        </p:nvSpPr>
        <p:spPr bwMode="auto">
          <a:xfrm>
            <a:off x="467544" y="188640"/>
            <a:ext cx="7625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2000" b="1" dirty="0">
                <a:latin typeface="Arial" pitchFamily="34" charset="0"/>
              </a:rPr>
              <a:t>Элементы </a:t>
            </a:r>
            <a:r>
              <a:rPr lang="ru-RU" sz="2000" b="1" dirty="0" smtClean="0">
                <a:latin typeface="Arial" pitchFamily="34" charset="0"/>
              </a:rPr>
              <a:t>крепления (фиксаторы) </a:t>
            </a:r>
            <a:r>
              <a:rPr lang="ru-RU" sz="2000" b="1" dirty="0" err="1" smtClean="0">
                <a:latin typeface="Arial" pitchFamily="34" charset="0"/>
              </a:rPr>
              <a:t>виброизлучателей</a:t>
            </a:r>
            <a:endParaRPr lang="ru-RU" sz="2000" b="1" dirty="0">
              <a:latin typeface="Arial" pitchFamily="34" charset="0"/>
            </a:endParaRPr>
          </a:p>
        </p:txBody>
      </p:sp>
      <p:pic>
        <p:nvPicPr>
          <p:cNvPr id="155656" name="Рисунок 48" descr="Шип -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5373216"/>
            <a:ext cx="2928942" cy="120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0409" name="Рисунок 75" descr="Крепление -6.jp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395536" y="2276872"/>
            <a:ext cx="2419343" cy="1354832"/>
          </a:xfrm>
          <a:prstGeom prst="rect">
            <a:avLst/>
          </a:prstGeom>
          <a:noFill/>
        </p:spPr>
      </p:pic>
      <p:graphicFrame>
        <p:nvGraphicFramePr>
          <p:cNvPr id="230408" name="Object 8"/>
          <p:cNvGraphicFramePr>
            <a:graphicFrameLocks noChangeAspect="1"/>
          </p:cNvGraphicFramePr>
          <p:nvPr/>
        </p:nvGraphicFramePr>
        <p:xfrm>
          <a:off x="3491880" y="1268760"/>
          <a:ext cx="1085896" cy="216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r:id="rId7" imgW="891584" imgH="1783548" progId="">
                  <p:embed/>
                </p:oleObj>
              </mc:Choice>
              <mc:Fallback>
                <p:oleObj r:id="rId7" imgW="891584" imgH="1783548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268760"/>
                        <a:ext cx="1085896" cy="2160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7" name="Рисунок 755" descr="Виброизлучатель_планка.jpg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 rot="5400000">
            <a:off x="1640110" y="3840611"/>
            <a:ext cx="1126231" cy="3903414"/>
          </a:xfrm>
          <a:prstGeom prst="rect">
            <a:avLst/>
          </a:prstGeom>
          <a:noFill/>
        </p:spPr>
      </p:pic>
      <p:pic>
        <p:nvPicPr>
          <p:cNvPr id="230406" name="Рисунок 754" descr="Дюбель.jpg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4427984" y="3429000"/>
            <a:ext cx="997074" cy="3197932"/>
          </a:xfrm>
          <a:prstGeom prst="rect">
            <a:avLst/>
          </a:prstGeom>
          <a:noFill/>
        </p:spPr>
      </p:pic>
      <p:graphicFrame>
        <p:nvGraphicFramePr>
          <p:cNvPr id="230405" name="Object 5"/>
          <p:cNvGraphicFramePr>
            <a:graphicFrameLocks noChangeAspect="1"/>
          </p:cNvGraphicFramePr>
          <p:nvPr/>
        </p:nvGraphicFramePr>
        <p:xfrm>
          <a:off x="0" y="8715375"/>
          <a:ext cx="952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r:id="rId11" imgW="0" imgH="1783548" progId="">
                  <p:embed/>
                </p:oleObj>
              </mc:Choice>
              <mc:Fallback>
                <p:oleObj r:id="rId11" imgW="0" imgH="178354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715375"/>
                        <a:ext cx="9525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4" name="Object 4"/>
          <p:cNvGraphicFramePr>
            <a:graphicFrameLocks noChangeAspect="1"/>
          </p:cNvGraphicFramePr>
          <p:nvPr/>
        </p:nvGraphicFramePr>
        <p:xfrm>
          <a:off x="0" y="10506075"/>
          <a:ext cx="952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r:id="rId13" imgW="0" imgH="1783548" progId="">
                  <p:embed/>
                </p:oleObj>
              </mc:Choice>
              <mc:Fallback>
                <p:oleObj r:id="rId13" imgW="0" imgH="1783548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506075"/>
                        <a:ext cx="9525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3" name="Object 3"/>
          <p:cNvGraphicFramePr>
            <a:graphicFrameLocks noChangeAspect="1"/>
          </p:cNvGraphicFramePr>
          <p:nvPr/>
        </p:nvGraphicFramePr>
        <p:xfrm>
          <a:off x="0" y="12296775"/>
          <a:ext cx="952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3" r:id="rId14" imgW="0" imgH="1783548" progId="">
                  <p:embed/>
                </p:oleObj>
              </mc:Choice>
              <mc:Fallback>
                <p:oleObj r:id="rId14" imgW="0" imgH="1783548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296775"/>
                        <a:ext cx="9525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2" name="Object 2"/>
          <p:cNvGraphicFramePr>
            <a:graphicFrameLocks noChangeAspect="1"/>
          </p:cNvGraphicFramePr>
          <p:nvPr/>
        </p:nvGraphicFramePr>
        <p:xfrm>
          <a:off x="0" y="14087475"/>
          <a:ext cx="9525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r:id="rId16" imgW="0" imgH="1783548" progId="">
                  <p:embed/>
                </p:oleObj>
              </mc:Choice>
              <mc:Fallback>
                <p:oleObj r:id="rId16" imgW="0" imgH="1783548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087475"/>
                        <a:ext cx="9525" cy="179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1" name="Рисунок 10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15878175"/>
            <a:ext cx="628650" cy="1704975"/>
          </a:xfrm>
          <a:prstGeom prst="rect">
            <a:avLst/>
          </a:prstGeom>
          <a:noFill/>
        </p:spPr>
      </p:pic>
      <p:sp>
        <p:nvSpPr>
          <p:cNvPr id="2304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0411" name="Rectangle 11"/>
          <p:cNvSpPr>
            <a:spLocks noChangeArrowheads="1"/>
          </p:cNvSpPr>
          <p:nvPr/>
        </p:nvSpPr>
        <p:spPr bwMode="auto">
          <a:xfrm>
            <a:off x="0" y="1524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0412" name="Rectangle 12"/>
          <p:cNvSpPr>
            <a:spLocks noChangeArrowheads="1"/>
          </p:cNvSpPr>
          <p:nvPr/>
        </p:nvSpPr>
        <p:spPr bwMode="auto">
          <a:xfrm>
            <a:off x="0" y="3305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0413" name="Rectangle 13"/>
          <p:cNvSpPr>
            <a:spLocks noChangeArrowheads="1"/>
          </p:cNvSpPr>
          <p:nvPr/>
        </p:nvSpPr>
        <p:spPr bwMode="auto">
          <a:xfrm>
            <a:off x="0" y="87153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0414" name="Rectangle 14"/>
          <p:cNvSpPr>
            <a:spLocks noChangeArrowheads="1"/>
          </p:cNvSpPr>
          <p:nvPr/>
        </p:nvSpPr>
        <p:spPr bwMode="auto">
          <a:xfrm>
            <a:off x="0" y="15878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30415" name="Rectangle 15"/>
          <p:cNvSpPr>
            <a:spLocks noChangeArrowheads="1"/>
          </p:cNvSpPr>
          <p:nvPr/>
        </p:nvSpPr>
        <p:spPr bwMode="auto">
          <a:xfrm>
            <a:off x="0" y="17583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0850" algn="l"/>
              </a:tabLst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247650"/>
            <a:ext cx="8642350" cy="62940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К основным организационным мероприятиям относятся</a:t>
            </a:r>
            <a:r>
              <a:rPr lang="ru-RU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ru-RU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категорирование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выделенных помещений (ВП);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привлечение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к проведению работ по защите ВП (на этапах проектирования,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строительства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(реконструкции), монтажу оборудования и аппаратуры,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аттестации  ВП) организаций, имеющих лицензию на деятельность в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области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защиты информации;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выбор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помещений для ведения конфиденциальных разговоров;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установление временной контролируемой зоны вокруг ВП при проведении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мероприятий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использование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в ВП сертифицированных ВТСС;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 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демонтаж в ВП незадействованных ВТСС и посторонних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проводников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организация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режима и контроля доступа в ВП;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отключение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при ведении конфиденциальных разговоров незащищенных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 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  <a:sym typeface="Wingdings 2" pitchFamily="18" charset="2"/>
              </a:rPr>
              <a:t>ВТСС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defTabSz="912813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проведение </a:t>
            </a:r>
            <a:r>
              <a:rPr lang="ru-RU" sz="1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специальных обследований ВП.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Шорох-5-8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84784"/>
            <a:ext cx="2520280" cy="3452640"/>
          </a:xfrm>
          <a:prstGeom prst="rect">
            <a:avLst/>
          </a:prstGeom>
        </p:spPr>
      </p:pic>
      <p:pic>
        <p:nvPicPr>
          <p:cNvPr id="3" name="Рисунок 2" descr="Шорох-5-11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3888" y="1124744"/>
            <a:ext cx="4032448" cy="2090568"/>
          </a:xfrm>
          <a:prstGeom prst="rect">
            <a:avLst/>
          </a:prstGeom>
        </p:spPr>
      </p:pic>
      <p:sp>
        <p:nvSpPr>
          <p:cNvPr id="5" name="TextBox 47"/>
          <p:cNvSpPr txBox="1">
            <a:spLocks noChangeArrowheads="1"/>
          </p:cNvSpPr>
          <p:nvPr/>
        </p:nvSpPr>
        <p:spPr bwMode="auto">
          <a:xfrm>
            <a:off x="467544" y="188640"/>
            <a:ext cx="76258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2000" b="1" dirty="0">
                <a:latin typeface="Arial" pitchFamily="34" charset="0"/>
              </a:rPr>
              <a:t>Элементы </a:t>
            </a:r>
            <a:r>
              <a:rPr lang="ru-RU" sz="2000" b="1" dirty="0" smtClean="0">
                <a:latin typeface="Arial" pitchFamily="34" charset="0"/>
              </a:rPr>
              <a:t>крепления (фиксаторы) </a:t>
            </a:r>
            <a:r>
              <a:rPr lang="ru-RU" sz="2000" b="1" dirty="0" err="1" smtClean="0">
                <a:latin typeface="Arial" pitchFamily="34" charset="0"/>
              </a:rPr>
              <a:t>виброизлучателей</a:t>
            </a:r>
            <a:endParaRPr lang="ru-RU" sz="2000" b="1" dirty="0">
              <a:latin typeface="Arial" pitchFamily="34" charset="0"/>
            </a:endParaRPr>
          </a:p>
        </p:txBody>
      </p:sp>
      <p:pic>
        <p:nvPicPr>
          <p:cNvPr id="6" name="Рисунок 5" descr="Шорох-5-10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7904" y="3933056"/>
            <a:ext cx="4824536" cy="22768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Рисунок 1" descr="Порядок установки вибризл на стену - 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214313"/>
            <a:ext cx="2500313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7" name="Рисунок 2" descr="Порядок установки вибризл на стену - 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75" y="214313"/>
            <a:ext cx="2643188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8" name="Рисунок 3" descr="Порядок установки вибризл на стену - 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356992"/>
            <a:ext cx="25717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50" name="Rectangle 3"/>
          <p:cNvSpPr>
            <a:spLocks noChangeArrowheads="1"/>
          </p:cNvSpPr>
          <p:nvPr/>
        </p:nvSpPr>
        <p:spPr bwMode="auto">
          <a:xfrm>
            <a:off x="71438" y="6000750"/>
            <a:ext cx="90725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b="1" dirty="0">
                <a:latin typeface="Arial" pitchFamily="34" charset="0"/>
              </a:rPr>
              <a:t>Порядок установки </a:t>
            </a:r>
            <a:r>
              <a:rPr lang="ru-RU" b="1" dirty="0" err="1">
                <a:latin typeface="Arial" pitchFamily="34" charset="0"/>
              </a:rPr>
              <a:t>виброизлучателя</a:t>
            </a:r>
            <a:r>
              <a:rPr lang="ru-RU" b="1" dirty="0">
                <a:latin typeface="Arial" pitchFamily="34" charset="0"/>
              </a:rPr>
              <a:t> на ограждающую конструкцию с использованием специального штыря</a:t>
            </a:r>
          </a:p>
        </p:txBody>
      </p:sp>
      <p:sp>
        <p:nvSpPr>
          <p:cNvPr id="159751" name="TextBox 6"/>
          <p:cNvSpPr txBox="1">
            <a:spLocks noChangeArrowheads="1"/>
          </p:cNvSpPr>
          <p:nvPr/>
        </p:nvSpPr>
        <p:spPr bwMode="auto">
          <a:xfrm>
            <a:off x="1428750" y="2214563"/>
            <a:ext cx="4587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а)</a:t>
            </a:r>
          </a:p>
        </p:txBody>
      </p:sp>
      <p:sp>
        <p:nvSpPr>
          <p:cNvPr id="159752" name="TextBox 7"/>
          <p:cNvSpPr txBox="1">
            <a:spLocks noChangeArrowheads="1"/>
          </p:cNvSpPr>
          <p:nvPr/>
        </p:nvSpPr>
        <p:spPr bwMode="auto">
          <a:xfrm>
            <a:off x="4286250" y="2214563"/>
            <a:ext cx="463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б)</a:t>
            </a:r>
          </a:p>
        </p:txBody>
      </p:sp>
      <p:sp>
        <p:nvSpPr>
          <p:cNvPr id="159753" name="TextBox 8"/>
          <p:cNvSpPr txBox="1">
            <a:spLocks noChangeArrowheads="1"/>
          </p:cNvSpPr>
          <p:nvPr/>
        </p:nvSpPr>
        <p:spPr bwMode="auto">
          <a:xfrm>
            <a:off x="7215188" y="2214563"/>
            <a:ext cx="450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в)</a:t>
            </a:r>
          </a:p>
        </p:txBody>
      </p:sp>
      <p:sp>
        <p:nvSpPr>
          <p:cNvPr id="159754" name="TextBox 9"/>
          <p:cNvSpPr txBox="1">
            <a:spLocks noChangeArrowheads="1"/>
          </p:cNvSpPr>
          <p:nvPr/>
        </p:nvSpPr>
        <p:spPr bwMode="auto">
          <a:xfrm>
            <a:off x="1214438" y="5324475"/>
            <a:ext cx="400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г)</a:t>
            </a:r>
          </a:p>
        </p:txBody>
      </p:sp>
      <p:pic>
        <p:nvPicPr>
          <p:cNvPr id="15975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6438" y="214313"/>
            <a:ext cx="3071812" cy="188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3356992"/>
            <a:ext cx="2786063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57" name="TextBox 9"/>
          <p:cNvSpPr txBox="1">
            <a:spLocks noChangeArrowheads="1"/>
          </p:cNvSpPr>
          <p:nvPr/>
        </p:nvSpPr>
        <p:spPr bwMode="auto">
          <a:xfrm>
            <a:off x="4314825" y="5416550"/>
            <a:ext cx="4667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д)</a:t>
            </a:r>
          </a:p>
        </p:txBody>
      </p:sp>
      <p:sp>
        <p:nvSpPr>
          <p:cNvPr id="159758" name="TextBox 9"/>
          <p:cNvSpPr txBox="1">
            <a:spLocks noChangeArrowheads="1"/>
          </p:cNvSpPr>
          <p:nvPr/>
        </p:nvSpPr>
        <p:spPr bwMode="auto">
          <a:xfrm>
            <a:off x="7215188" y="5395913"/>
            <a:ext cx="458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/>
              <a:t>е)</a:t>
            </a:r>
          </a:p>
        </p:txBody>
      </p:sp>
      <p:pic>
        <p:nvPicPr>
          <p:cNvPr id="15" name="Рисунок 14" descr="Виброизлучатель на стене_06-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2636912"/>
            <a:ext cx="2376264" cy="2740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954" name="Object 2"/>
          <p:cNvGraphicFramePr>
            <a:graphicFrameLocks noChangeAspect="1"/>
          </p:cNvGraphicFramePr>
          <p:nvPr/>
        </p:nvGraphicFramePr>
        <p:xfrm>
          <a:off x="107504" y="188640"/>
          <a:ext cx="4449763" cy="331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Visio" r:id="rId3" imgW="4962682" imgH="3676637" progId="Visio.Drawing.11">
                  <p:embed/>
                </p:oleObj>
              </mc:Choice>
              <mc:Fallback>
                <p:oleObj name="Visio" r:id="rId3" imgW="4962682" imgH="367663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8640"/>
                        <a:ext cx="4449763" cy="3313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55" name="Object 3"/>
          <p:cNvGraphicFramePr>
            <a:graphicFrameLocks noChangeAspect="1"/>
          </p:cNvGraphicFramePr>
          <p:nvPr/>
        </p:nvGraphicFramePr>
        <p:xfrm>
          <a:off x="4140646" y="2492896"/>
          <a:ext cx="4895850" cy="325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Visio" r:id="rId5" imgW="4819818" imgH="3200556" progId="Visio.Drawing.11">
                  <p:embed/>
                </p:oleObj>
              </mc:Choice>
              <mc:Fallback>
                <p:oleObj name="Visio" r:id="rId5" imgW="4819818" imgH="3200556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646" y="2492896"/>
                        <a:ext cx="4895850" cy="325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179512" y="52292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</a:rPr>
              <a:t>Варианты монтажа </a:t>
            </a:r>
            <a:r>
              <a:rPr lang="ru-RU" sz="2000" dirty="0" err="1" smtClean="0">
                <a:latin typeface="Arial" pitchFamily="34" charset="0"/>
              </a:rPr>
              <a:t>виброизлучателей</a:t>
            </a:r>
            <a:r>
              <a:rPr lang="ru-RU" sz="2000" dirty="0" smtClean="0">
                <a:latin typeface="Arial" pitchFamily="34" charset="0"/>
              </a:rPr>
              <a:t> на кирпичной (а) и бетонной (б) стене</a:t>
            </a:r>
            <a:endParaRPr lang="ru-RU" sz="2000" dirty="0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0" name="Picture 2" descr="K:\Метод_материалы\Пособ_статьи_раб\ТЗИ-2016\ТЗИ-2016_ч 2\ТЗИ_ч 2_рис\Шорох-5\Крепление на стен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596"/>
            <a:ext cx="9144000" cy="6464808"/>
          </a:xfrm>
          <a:prstGeom prst="rect">
            <a:avLst/>
          </a:prstGeom>
          <a:noFill/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491880" y="5437673"/>
            <a:ext cx="55081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>
                <a:latin typeface="Arial" pitchFamily="34" charset="0"/>
              </a:rPr>
              <a:t>Порядок установки </a:t>
            </a:r>
            <a:r>
              <a:rPr lang="ru-RU" sz="2000" b="1" dirty="0" err="1">
                <a:latin typeface="Arial" pitchFamily="34" charset="0"/>
              </a:rPr>
              <a:t>виброизлучателя</a:t>
            </a:r>
            <a:r>
              <a:rPr lang="ru-RU" sz="2000" b="1" dirty="0">
                <a:latin typeface="Arial" pitchFamily="34" charset="0"/>
              </a:rPr>
              <a:t> на ограждающую конструкцию с использованием специального штыря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-9525"/>
            <a:ext cx="44100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1520" y="3501008"/>
            <a:ext cx="277636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ts val="0"/>
              </a:spcBef>
            </a:pPr>
            <a:r>
              <a:rPr lang="ru-RU" sz="2000" dirty="0" smtClean="0">
                <a:latin typeface="Arial" pitchFamily="34" charset="0"/>
              </a:rPr>
              <a:t>Установка  </a:t>
            </a:r>
            <a:r>
              <a:rPr lang="ru-RU" sz="2000" dirty="0" err="1" smtClean="0">
                <a:latin typeface="Arial" pitchFamily="34" charset="0"/>
              </a:rPr>
              <a:t>виброизлучателя</a:t>
            </a:r>
            <a:r>
              <a:rPr lang="ru-RU" sz="2000" dirty="0" smtClean="0">
                <a:latin typeface="Arial" pitchFamily="34" charset="0"/>
              </a:rPr>
              <a:t> </a:t>
            </a:r>
          </a:p>
          <a:p>
            <a:pPr algn="ctr" defTabSz="912813" eaLnBrk="0" hangingPunct="0">
              <a:spcBef>
                <a:spcPts val="0"/>
              </a:spcBef>
            </a:pPr>
            <a:r>
              <a:rPr lang="ru-RU" sz="2000" dirty="0" smtClean="0">
                <a:latin typeface="Arial" pitchFamily="34" charset="0"/>
              </a:rPr>
              <a:t>на </a:t>
            </a:r>
            <a:r>
              <a:rPr lang="ru-RU" sz="2000" dirty="0">
                <a:latin typeface="Arial" pitchFamily="34" charset="0"/>
              </a:rPr>
              <a:t>стене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4572000" y="244872"/>
            <a:ext cx="4320480" cy="5056336"/>
            <a:chOff x="755576" y="532904"/>
            <a:chExt cx="4320480" cy="5056336"/>
          </a:xfrm>
          <a:solidFill>
            <a:srgbClr val="FFFFFF"/>
          </a:solidFill>
        </p:grpSpPr>
        <p:pic>
          <p:nvPicPr>
            <p:cNvPr id="3" name="Picture 4" descr="http://npoanna.ru/Data/Uploads/Images/Models/fixat/izluch/image01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748928"/>
              <a:ext cx="3444230" cy="3745299"/>
            </a:xfrm>
            <a:prstGeom prst="rect">
              <a:avLst/>
            </a:prstGeom>
            <a:grpFill/>
          </p:spPr>
        </p:pic>
        <p:pic>
          <p:nvPicPr>
            <p:cNvPr id="4" name="Рисунок 3" descr="Крепление -4.jp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617490" y="4071590"/>
              <a:ext cx="2032000" cy="1003300"/>
            </a:xfrm>
            <a:prstGeom prst="rect">
              <a:avLst/>
            </a:prstGeom>
            <a:grpFill/>
          </p:spPr>
        </p:pic>
        <p:sp>
          <p:nvSpPr>
            <p:cNvPr id="5" name="Прямоугольник 4"/>
            <p:cNvSpPr/>
            <p:nvPr/>
          </p:nvSpPr>
          <p:spPr>
            <a:xfrm>
              <a:off x="2987824" y="1469008"/>
              <a:ext cx="2088232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Виброизлучатель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707904" y="4853384"/>
              <a:ext cx="1368152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Фиксатор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331640" y="532904"/>
              <a:ext cx="3528392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Перегородка из дерева, ДСП, фанеры, </a:t>
              </a:r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гипсокартона</a:t>
              </a:r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 и т.д.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755576" y="1180976"/>
              <a:ext cx="1440160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71600" y="1387708"/>
              <a:ext cx="1184940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ru-RU" sz="1600" dirty="0" err="1" smtClean="0">
                  <a:latin typeface="Arial" pitchFamily="34" charset="0"/>
                </a:rPr>
                <a:t>Саморезы</a:t>
              </a:r>
              <a:endParaRPr lang="ru-RU" sz="1600" dirty="0">
                <a:latin typeface="Arial" pitchFamily="34" charset="0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179512" y="473267"/>
            <a:ext cx="4968552" cy="4568757"/>
            <a:chOff x="755576" y="980728"/>
            <a:chExt cx="4968552" cy="4568757"/>
          </a:xfrm>
          <a:solidFill>
            <a:srgbClr val="FFFFFF"/>
          </a:solidFill>
        </p:grpSpPr>
        <p:pic>
          <p:nvPicPr>
            <p:cNvPr id="11" name="Picture 6" descr="http://npoanna.ru/Data/Uploads/Images/Models/fixat/izluch/image01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9632" y="1124744"/>
              <a:ext cx="3607296" cy="3907904"/>
            </a:xfrm>
            <a:prstGeom prst="rect">
              <a:avLst/>
            </a:prstGeom>
            <a:grpFill/>
          </p:spPr>
        </p:pic>
        <p:sp>
          <p:nvSpPr>
            <p:cNvPr id="12" name="Прямоугольник 11"/>
            <p:cNvSpPr/>
            <p:nvPr/>
          </p:nvSpPr>
          <p:spPr>
            <a:xfrm>
              <a:off x="3131840" y="1844824"/>
              <a:ext cx="2088232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Виброизлучатель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755576" y="1484784"/>
              <a:ext cx="1440160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026698" y="1844824"/>
              <a:ext cx="1184940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ru-RU" sz="1600" dirty="0" err="1" smtClean="0">
                  <a:latin typeface="Arial" pitchFamily="34" charset="0"/>
                </a:rPr>
                <a:t>Саморезы</a:t>
              </a:r>
              <a:endParaRPr lang="ru-RU" sz="1600" dirty="0">
                <a:latin typeface="Arial" pitchFamily="34" charset="0"/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1115616" y="980728"/>
              <a:ext cx="3528392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Перегородка из дерева, ДСП, фанеры, </a:t>
              </a:r>
              <a:r>
                <a:rPr lang="ru-RU" sz="1600" dirty="0" err="1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гипсокартона</a:t>
              </a:r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 и т.д.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355976" y="4653136"/>
              <a:ext cx="1368152" cy="4320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Фиксатор</a:t>
              </a:r>
              <a:endParaRPr lang="ru-RU" sz="1600" dirty="0">
                <a:solidFill>
                  <a:schemeClr val="bg2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7" name="Рисунок 16" descr="Крепление -5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059832" y="4253341"/>
              <a:ext cx="1440160" cy="1152128"/>
            </a:xfrm>
            <a:prstGeom prst="rect">
              <a:avLst/>
            </a:prstGeom>
            <a:grpFill/>
          </p:spPr>
        </p:pic>
      </p:grpSp>
      <p:sp>
        <p:nvSpPr>
          <p:cNvPr id="254977" name="Rectangle 1"/>
          <p:cNvSpPr>
            <a:spLocks noChangeArrowheads="1"/>
          </p:cNvSpPr>
          <p:nvPr/>
        </p:nvSpPr>
        <p:spPr bwMode="auto">
          <a:xfrm>
            <a:off x="179512" y="5877272"/>
            <a:ext cx="87849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539750" algn="l"/>
                <a:tab pos="539750" algn="l"/>
                <a:tab pos="1008063" algn="l"/>
              </a:tabLs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 Варианты монтажа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виброизлучателей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на перегородке с использованием  специальных фиксаторов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Рисунок 1" descr="Дверной проем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9439" y="214313"/>
            <a:ext cx="4237038" cy="565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3845" name="Прямая соединительная линия 7"/>
          <p:cNvCxnSpPr>
            <a:cxnSpLocks noChangeShapeType="1"/>
          </p:cNvCxnSpPr>
          <p:nvPr/>
        </p:nvCxnSpPr>
        <p:spPr bwMode="auto">
          <a:xfrm>
            <a:off x="4572000" y="1340768"/>
            <a:ext cx="2072258" cy="66874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163846" name="TextBox 9"/>
          <p:cNvSpPr txBox="1">
            <a:spLocks noChangeArrowheads="1"/>
          </p:cNvSpPr>
          <p:nvPr/>
        </p:nvSpPr>
        <p:spPr bwMode="auto">
          <a:xfrm>
            <a:off x="2603484" y="2492896"/>
            <a:ext cx="219322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lvl="2" indent="0" algn="ctr" defTabSz="912813" eaLnBrk="0" hangingPunct="0"/>
            <a:r>
              <a:rPr lang="ru-RU" dirty="0">
                <a:latin typeface="Arial" pitchFamily="34" charset="0"/>
              </a:rPr>
              <a:t>Акустический </a:t>
            </a:r>
            <a:endParaRPr lang="ru-RU" dirty="0" smtClean="0">
              <a:latin typeface="Arial" pitchFamily="34" charset="0"/>
            </a:endParaRPr>
          </a:p>
          <a:p>
            <a:pPr marL="0" lvl="2" indent="0" algn="ctr" defTabSz="912813" eaLnBrk="0" hangingPunct="0"/>
            <a:r>
              <a:rPr lang="ru-RU" dirty="0" smtClean="0">
                <a:latin typeface="Arial" pitchFamily="34" charset="0"/>
              </a:rPr>
              <a:t>излучатель</a:t>
            </a:r>
            <a:endParaRPr lang="ru-RU" dirty="0">
              <a:latin typeface="Arial" pitchFamily="34" charset="0"/>
            </a:endParaRPr>
          </a:p>
        </p:txBody>
      </p:sp>
      <p:pic>
        <p:nvPicPr>
          <p:cNvPr id="8" name="Рисунок 7" descr="АИ-8А-У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8083" y="360306"/>
            <a:ext cx="1703917" cy="191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АИ-8А-У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1340768"/>
            <a:ext cx="14401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Акуситические излучатели_01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89040"/>
            <a:ext cx="4356336" cy="18917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2" descr="K:\Метод_материалы\Пособ_статьи_раб\ТЗИ-2016\ТЗИ-2016_ч 2\ТЗИ_ч 2_рис\Шорох-5\Крепление на стене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6596"/>
            <a:ext cx="9144000" cy="6464808"/>
          </a:xfrm>
          <a:prstGeom prst="rect">
            <a:avLst/>
          </a:prstGeom>
          <a:noFill/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491880" y="5589240"/>
            <a:ext cx="55081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>
                <a:latin typeface="Arial" pitchFamily="34" charset="0"/>
              </a:rPr>
              <a:t>Порядок установки </a:t>
            </a:r>
            <a:r>
              <a:rPr lang="ru-RU" sz="2000" b="1" dirty="0" smtClean="0">
                <a:latin typeface="Arial" pitchFamily="34" charset="0"/>
              </a:rPr>
              <a:t>акустического излучателя</a:t>
            </a:r>
            <a:endParaRPr lang="ru-RU" sz="2000" b="1" dirty="0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K:\Метод_материалы\Пособ_статьи_раб\ТЗИ-2016\ТЗИ-2016_ч 2\ТЗИ_ч 2_рис\Шорох-5\Крепление между стекол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8640"/>
            <a:ext cx="8860956" cy="6264696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611560" y="6279703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 algn="ctr" defTabSz="912813" eaLnBrk="0" hangingPunct="0"/>
            <a:r>
              <a:rPr lang="ru-RU" dirty="0" smtClean="0">
                <a:latin typeface="Arial" pitchFamily="34" charset="0"/>
              </a:rPr>
              <a:t>Акустическое зашумление оконного блока</a:t>
            </a:r>
            <a:endParaRPr lang="ru-RU" dirty="0">
              <a:latin typeface="Arial" pitchFamily="34" charset="0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1" descr="Установка акст_сист_в воздуховоде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88" y="285750"/>
            <a:ext cx="56134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1" name="TextBox 2"/>
          <p:cNvSpPr txBox="1">
            <a:spLocks noChangeArrowheads="1"/>
          </p:cNvSpPr>
          <p:nvPr/>
        </p:nvSpPr>
        <p:spPr bwMode="auto">
          <a:xfrm>
            <a:off x="71438" y="5786438"/>
            <a:ext cx="90725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 smtClean="0">
                <a:latin typeface="Arial" pitchFamily="34" charset="0"/>
              </a:rPr>
              <a:t>Пример установки акустического излучателя в вентиляционном коробе</a:t>
            </a:r>
            <a:endParaRPr lang="ru-RU" sz="2000" dirty="0">
              <a:latin typeface="Arial" pitchFamily="34" charset="0"/>
            </a:endParaRPr>
          </a:p>
        </p:txBody>
      </p:sp>
      <p:sp>
        <p:nvSpPr>
          <p:cNvPr id="165892" name="TextBox 3"/>
          <p:cNvSpPr txBox="1">
            <a:spLocks noChangeArrowheads="1"/>
          </p:cNvSpPr>
          <p:nvPr/>
        </p:nvSpPr>
        <p:spPr bwMode="auto">
          <a:xfrm>
            <a:off x="611560" y="2564904"/>
            <a:ext cx="22145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Акустический излучатель</a:t>
            </a:r>
          </a:p>
        </p:txBody>
      </p:sp>
      <p:cxnSp>
        <p:nvCxnSpPr>
          <p:cNvPr id="165893" name="Прямая соединительная линия 5"/>
          <p:cNvCxnSpPr>
            <a:cxnSpLocks noChangeShapeType="1"/>
          </p:cNvCxnSpPr>
          <p:nvPr/>
        </p:nvCxnSpPr>
        <p:spPr bwMode="auto">
          <a:xfrm>
            <a:off x="2627784" y="1916832"/>
            <a:ext cx="2071687" cy="931932"/>
          </a:xfrm>
          <a:prstGeom prst="line">
            <a:avLst/>
          </a:prstGeom>
          <a:noFill/>
          <a:ln w="12700" algn="ctr">
            <a:solidFill>
              <a:srgbClr val="FC0404"/>
            </a:solidFill>
            <a:round/>
            <a:headEnd/>
            <a:tailEnd type="triangle" w="med" len="med"/>
          </a:ln>
        </p:spPr>
      </p:cxnSp>
      <p:pic>
        <p:nvPicPr>
          <p:cNvPr id="6" name="Рисунок 5" descr="Акуситические излучатели_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692696"/>
            <a:ext cx="1840992" cy="182270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906463" y="776288"/>
            <a:ext cx="7900987" cy="1035050"/>
          </a:xfrm>
          <a:prstGeom prst="rect">
            <a:avLst/>
          </a:prstGeom>
          <a:solidFill>
            <a:schemeClr val="bg1"/>
          </a:solidFill>
          <a:ln w="88900" cmpd="thickThin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indent="449263" algn="ctr" defTabSz="912813"/>
            <a:r>
              <a:rPr lang="ru-RU" sz="2800" b="1">
                <a:latin typeface="Arial" pitchFamily="34" charset="0"/>
              </a:rPr>
              <a:t>Способы защиты речевой информации в выделенных помещениях</a:t>
            </a:r>
          </a:p>
        </p:txBody>
      </p:sp>
      <p:sp>
        <p:nvSpPr>
          <p:cNvPr id="43011" name="Text Box 5"/>
          <p:cNvSpPr txBox="1">
            <a:spLocks noChangeArrowheads="1"/>
          </p:cNvSpPr>
          <p:nvPr/>
        </p:nvSpPr>
        <p:spPr bwMode="auto">
          <a:xfrm>
            <a:off x="1522413" y="3241675"/>
            <a:ext cx="2833687" cy="717550"/>
          </a:xfrm>
          <a:prstGeom prst="rect">
            <a:avLst/>
          </a:prstGeom>
          <a:solidFill>
            <a:schemeClr val="bg1"/>
          </a:solidFill>
          <a:ln w="76200" cmpd="tri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912813"/>
            <a:r>
              <a:rPr lang="ru-RU" sz="3600" b="1" dirty="0">
                <a:latin typeface="Arial" pitchFamily="34" charset="0"/>
              </a:rPr>
              <a:t>Пассивные</a:t>
            </a:r>
          </a:p>
        </p:txBody>
      </p:sp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5213350" y="3255963"/>
            <a:ext cx="2525713" cy="717550"/>
          </a:xfrm>
          <a:prstGeom prst="rect">
            <a:avLst/>
          </a:prstGeom>
          <a:solidFill>
            <a:schemeClr val="bg1"/>
          </a:solidFill>
          <a:ln w="76200" cmpd="tri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912813"/>
            <a:r>
              <a:rPr lang="ru-RU" sz="3600" b="1" dirty="0">
                <a:latin typeface="Arial" pitchFamily="34" charset="0"/>
              </a:rPr>
              <a:t>Активные</a:t>
            </a:r>
          </a:p>
        </p:txBody>
      </p:sp>
      <p:sp>
        <p:nvSpPr>
          <p:cNvPr id="43013" name="Line 7"/>
          <p:cNvSpPr>
            <a:spLocks noChangeShapeType="1"/>
          </p:cNvSpPr>
          <p:nvPr/>
        </p:nvSpPr>
        <p:spPr bwMode="auto">
          <a:xfrm flipH="1">
            <a:off x="2862263" y="1851025"/>
            <a:ext cx="1978025" cy="136525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43014" name="Line 8"/>
          <p:cNvSpPr>
            <a:spLocks noChangeShapeType="1"/>
          </p:cNvSpPr>
          <p:nvPr/>
        </p:nvSpPr>
        <p:spPr bwMode="auto">
          <a:xfrm>
            <a:off x="4905375" y="1914525"/>
            <a:ext cx="1711325" cy="1290638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 type="none" w="sm" len="sm"/>
            <a:tailEnd type="triangle" w="sm" len="sm"/>
          </a:ln>
        </p:spPr>
        <p:txBody>
          <a:bodyPr wrap="none"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7"/>
          <p:cNvSpPr>
            <a:spLocks noChangeShapeType="1"/>
          </p:cNvSpPr>
          <p:nvPr/>
        </p:nvSpPr>
        <p:spPr bwMode="auto">
          <a:xfrm flipV="1">
            <a:off x="298004" y="1032604"/>
            <a:ext cx="0" cy="47513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7504" y="713517"/>
            <a:ext cx="8011988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 smtClean="0">
                <a:solidFill>
                  <a:srgbClr val="1006D0"/>
                </a:solidFill>
                <a:latin typeface="Arial" pitchFamily="34" charset="0"/>
              </a:rPr>
              <a:t>Способы защиты ВТСС</a:t>
            </a:r>
            <a:endParaRPr lang="ru-RU" sz="2000" b="1" dirty="0">
              <a:solidFill>
                <a:srgbClr val="1006D0"/>
              </a:solidFill>
              <a:latin typeface="Arial" pitchFamily="34" charset="0"/>
            </a:endParaRP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726629" y="1442973"/>
            <a:ext cx="7320855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1600" b="1" u="sng" dirty="0">
                <a:latin typeface="Arial" pitchFamily="34" charset="0"/>
              </a:rPr>
              <a:t>Подавление опасных сигналов в линиях ВТСС</a:t>
            </a:r>
          </a:p>
          <a:p>
            <a:pPr defTabSz="912813" eaLnBrk="0" hangingPunct="0"/>
            <a:r>
              <a:rPr lang="ru-RU" sz="1600" b="1" dirty="0" smtClean="0">
                <a:latin typeface="Arial" pitchFamily="34" charset="0"/>
                <a:sym typeface="Wingdings 2" pitchFamily="18" charset="2"/>
              </a:rPr>
              <a:t></a:t>
            </a:r>
            <a:r>
              <a:rPr lang="ru-RU" sz="1600" dirty="0" smtClean="0">
                <a:latin typeface="Arial" pitchFamily="34" charset="0"/>
              </a:rPr>
              <a:t> </a:t>
            </a:r>
            <a:r>
              <a:rPr lang="ru-RU" sz="1600" dirty="0">
                <a:latin typeface="Arial" pitchFamily="34" charset="0"/>
              </a:rPr>
              <a:t>Установка в соединительных линиях  ВТСС фильтров нижних частот      </a:t>
            </a:r>
          </a:p>
        </p:txBody>
      </p:sp>
      <p:sp>
        <p:nvSpPr>
          <p:cNvPr id="18437" name="Text Box 12"/>
          <p:cNvSpPr txBox="1">
            <a:spLocks noChangeArrowheads="1"/>
          </p:cNvSpPr>
          <p:nvPr/>
        </p:nvSpPr>
        <p:spPr bwMode="auto">
          <a:xfrm>
            <a:off x="726629" y="2379077"/>
            <a:ext cx="732085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1600" b="1" u="sng" dirty="0">
                <a:latin typeface="Arial" pitchFamily="34" charset="0"/>
              </a:rPr>
              <a:t>Ограничение опасных сигналов в линиях ВТСС</a:t>
            </a:r>
          </a:p>
          <a:p>
            <a:pPr defTabSz="912813" eaLnBrk="0" hangingPunct="0"/>
            <a:r>
              <a:rPr lang="ru-RU" sz="1600" b="1" dirty="0" smtClean="0">
                <a:latin typeface="Arial" pitchFamily="34" charset="0"/>
                <a:sym typeface="Wingdings 2" pitchFamily="18" charset="2"/>
              </a:rPr>
              <a:t></a:t>
            </a:r>
            <a:r>
              <a:rPr lang="ru-RU" sz="1600" dirty="0" smtClean="0">
                <a:latin typeface="Arial" pitchFamily="34" charset="0"/>
              </a:rPr>
              <a:t> </a:t>
            </a:r>
            <a:r>
              <a:rPr lang="ru-RU" sz="1600" dirty="0">
                <a:latin typeface="Arial" pitchFamily="34" charset="0"/>
              </a:rPr>
              <a:t>Установка в соединительных линиях </a:t>
            </a:r>
            <a:r>
              <a:rPr lang="ru-RU" sz="1600" dirty="0" smtClean="0">
                <a:latin typeface="Arial" pitchFamily="34" charset="0"/>
              </a:rPr>
              <a:t> ВТСС </a:t>
            </a:r>
            <a:r>
              <a:rPr lang="ru-RU" sz="1600" dirty="0">
                <a:latin typeface="Arial" pitchFamily="34" charset="0"/>
              </a:rPr>
              <a:t>ограничителей сигналов </a:t>
            </a:r>
            <a:r>
              <a:rPr lang="ru-RU" sz="1600" dirty="0" smtClean="0">
                <a:latin typeface="Arial" pitchFamily="34" charset="0"/>
              </a:rPr>
              <a:t> малой </a:t>
            </a:r>
            <a:r>
              <a:rPr lang="ru-RU" sz="1600" dirty="0">
                <a:latin typeface="Arial" pitchFamily="34" charset="0"/>
              </a:rPr>
              <a:t>амплитуды </a:t>
            </a:r>
          </a:p>
        </p:txBody>
      </p:sp>
      <p:sp>
        <p:nvSpPr>
          <p:cNvPr id="18438" name="Text Box 16"/>
          <p:cNvSpPr txBox="1">
            <a:spLocks noChangeArrowheads="1"/>
          </p:cNvSpPr>
          <p:nvPr/>
        </p:nvSpPr>
        <p:spPr bwMode="auto">
          <a:xfrm>
            <a:off x="726629" y="3531205"/>
            <a:ext cx="7320855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1600" b="1" u="sng" dirty="0">
                <a:latin typeface="Arial" pitchFamily="34" charset="0"/>
              </a:rPr>
              <a:t>Отключение </a:t>
            </a:r>
            <a:r>
              <a:rPr lang="ru-RU" sz="1600" b="1" u="sng" dirty="0" smtClean="0">
                <a:latin typeface="Arial" pitchFamily="34" charset="0"/>
              </a:rPr>
              <a:t>акустоэлектрических преобразователей</a:t>
            </a:r>
          </a:p>
          <a:p>
            <a:pPr algn="ctr" defTabSz="912813" eaLnBrk="0" hangingPunct="0"/>
            <a:r>
              <a:rPr lang="ru-RU" sz="1600" b="1" u="sng" dirty="0">
                <a:latin typeface="Arial" pitchFamily="34" charset="0"/>
              </a:rPr>
              <a:t>(</a:t>
            </a:r>
            <a:r>
              <a:rPr lang="ru-RU" sz="1600" b="1" u="sng" dirty="0" smtClean="0">
                <a:latin typeface="Arial" pitchFamily="34" charset="0"/>
              </a:rPr>
              <a:t>ВТСС) </a:t>
            </a:r>
            <a:r>
              <a:rPr lang="ru-RU" sz="1600" b="1" u="sng" dirty="0">
                <a:latin typeface="Arial" pitchFamily="34" charset="0"/>
              </a:rPr>
              <a:t>от линии</a:t>
            </a:r>
          </a:p>
          <a:p>
            <a:pPr defTabSz="912813" eaLnBrk="0" hangingPunct="0"/>
            <a:r>
              <a:rPr lang="ru-RU" sz="1600" b="1" dirty="0">
                <a:latin typeface="Arial" pitchFamily="34" charset="0"/>
              </a:rPr>
              <a:t> </a:t>
            </a:r>
            <a:r>
              <a:rPr lang="ru-RU" sz="1600" b="1" dirty="0" smtClean="0">
                <a:latin typeface="Arial" pitchFamily="34" charset="0"/>
                <a:sym typeface="Wingdings 2" pitchFamily="18" charset="2"/>
              </a:rPr>
              <a:t></a:t>
            </a:r>
            <a:r>
              <a:rPr lang="ru-RU" sz="1600" dirty="0" smtClean="0">
                <a:latin typeface="Arial" pitchFamily="34" charset="0"/>
              </a:rPr>
              <a:t> </a:t>
            </a:r>
            <a:r>
              <a:rPr lang="ru-RU" sz="1600" dirty="0">
                <a:latin typeface="Arial" pitchFamily="34" charset="0"/>
              </a:rPr>
              <a:t>Установка в соединительных линиях ВТСС устройств защиты</a:t>
            </a:r>
            <a:r>
              <a:rPr lang="ru-RU" sz="1600" dirty="0" smtClean="0">
                <a:latin typeface="Arial" pitchFamily="34" charset="0"/>
              </a:rPr>
              <a:t>,       </a:t>
            </a:r>
            <a:r>
              <a:rPr lang="ru-RU" sz="1600" dirty="0">
                <a:latin typeface="Arial" pitchFamily="34" charset="0"/>
              </a:rPr>
              <a:t>отключающих преобразователи </a:t>
            </a:r>
            <a:r>
              <a:rPr lang="ru-RU" sz="1600" dirty="0" smtClean="0">
                <a:latin typeface="Arial" pitchFamily="34" charset="0"/>
              </a:rPr>
              <a:t> (</a:t>
            </a:r>
            <a:r>
              <a:rPr lang="ru-RU" sz="1600" dirty="0">
                <a:latin typeface="Arial" pitchFamily="34" charset="0"/>
              </a:rPr>
              <a:t>источники) опасных </a:t>
            </a:r>
            <a:r>
              <a:rPr lang="ru-RU" sz="1600" dirty="0" smtClean="0">
                <a:latin typeface="Arial" pitchFamily="34" charset="0"/>
              </a:rPr>
              <a:t>сигналов от       </a:t>
            </a:r>
            <a:r>
              <a:rPr lang="ru-RU" sz="1600" dirty="0">
                <a:latin typeface="Arial" pitchFamily="34" charset="0"/>
              </a:rPr>
              <a:t>линии</a:t>
            </a:r>
          </a:p>
        </p:txBody>
      </p:sp>
      <p:sp>
        <p:nvSpPr>
          <p:cNvPr id="18439" name="Line 28"/>
          <p:cNvSpPr>
            <a:spLocks noChangeShapeType="1"/>
          </p:cNvSpPr>
          <p:nvPr/>
        </p:nvSpPr>
        <p:spPr bwMode="auto">
          <a:xfrm>
            <a:off x="343893" y="1731005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18440" name="Line 29"/>
          <p:cNvSpPr>
            <a:spLocks noChangeShapeType="1"/>
          </p:cNvSpPr>
          <p:nvPr/>
        </p:nvSpPr>
        <p:spPr bwMode="auto">
          <a:xfrm>
            <a:off x="343893" y="2811125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18441" name="Line 30"/>
          <p:cNvSpPr>
            <a:spLocks noChangeShapeType="1"/>
          </p:cNvSpPr>
          <p:nvPr/>
        </p:nvSpPr>
        <p:spPr bwMode="auto">
          <a:xfrm>
            <a:off x="344042" y="4035261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>
            <a:off x="342628" y="5547429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6629" y="5160094"/>
            <a:ext cx="7320855" cy="1077218"/>
          </a:xfrm>
          <a:prstGeom prst="rect">
            <a:avLst/>
          </a:prstGeom>
          <a:solidFill>
            <a:srgbClr val="69FF6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sz="1600" b="1" u="sng" dirty="0" smtClean="0">
                <a:latin typeface="Arial" pitchFamily="34" charset="0"/>
              </a:rPr>
              <a:t>Линейное электромагнитное зашумление</a:t>
            </a:r>
          </a:p>
          <a:p>
            <a:pPr defTabSz="912813" eaLnBrk="0" hangingPunct="0"/>
            <a:r>
              <a:rPr lang="ru-RU" sz="1600" b="1" dirty="0" smtClean="0">
                <a:latin typeface="Arial" pitchFamily="34" charset="0"/>
                <a:sym typeface="Wingdings 2" pitchFamily="18" charset="2"/>
              </a:rPr>
              <a:t> </a:t>
            </a:r>
            <a:r>
              <a:rPr lang="ru-RU" sz="1600" dirty="0" smtClean="0">
                <a:latin typeface="Arial" pitchFamily="34" charset="0"/>
              </a:rPr>
              <a:t>Создание низкочастотных маскирующих электромагнитных шумовых помех в соединительных линиях ВТСС</a:t>
            </a:r>
          </a:p>
          <a:p>
            <a:pPr defTabSz="912813" eaLnBrk="0" hangingPunct="0"/>
            <a:endParaRPr lang="ru-RU" sz="1600" dirty="0">
              <a:latin typeface="Arial" pitchFamily="34" charset="0"/>
            </a:endParaRPr>
          </a:p>
        </p:txBody>
      </p:sp>
      <p:sp>
        <p:nvSpPr>
          <p:cNvPr id="2" name="Выноска со стрелкой вправо 1"/>
          <p:cNvSpPr/>
          <p:nvPr/>
        </p:nvSpPr>
        <p:spPr bwMode="auto">
          <a:xfrm>
            <a:off x="8119492" y="1442974"/>
            <a:ext cx="484956" cy="3411670"/>
          </a:xfrm>
          <a:prstGeom prst="rightArrowCallou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Cyr" charset="-52"/>
            </a:endParaRPr>
          </a:p>
        </p:txBody>
      </p:sp>
      <p:sp>
        <p:nvSpPr>
          <p:cNvPr id="13" name="Выноска со стрелкой вправо 12"/>
          <p:cNvSpPr/>
          <p:nvPr/>
        </p:nvSpPr>
        <p:spPr bwMode="auto">
          <a:xfrm>
            <a:off x="8119492" y="5079411"/>
            <a:ext cx="484956" cy="1145996"/>
          </a:xfrm>
          <a:prstGeom prst="rightArrowCallou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Cyr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8046924" y="2936601"/>
            <a:ext cx="151515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</a:rPr>
              <a:t>Пассивные</a:t>
            </a:r>
            <a:endParaRPr lang="ru-RU" sz="2000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8208860" y="5513621"/>
            <a:ext cx="1335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</a:rPr>
              <a:t>Активные</a:t>
            </a:r>
            <a:endParaRPr lang="ru-RU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467544" y="4653136"/>
            <a:ext cx="8280920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Рис.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Упрощенная схема пассивного средства защиты телефонных аппаратов, включающего фильтр нижних частот и диодный ограничитель </a:t>
            </a:r>
            <a:endParaRPr lang="ru-RU" sz="20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468313" y="1125538"/>
            <a:ext cx="8248650" cy="3194050"/>
            <a:chOff x="468312" y="1124744"/>
            <a:chExt cx="8248651" cy="3194050"/>
          </a:xfrm>
        </p:grpSpPr>
        <p:grpSp>
          <p:nvGrpSpPr>
            <p:cNvPr id="3" name="Группа 10"/>
            <p:cNvGrpSpPr>
              <a:grpSpLocks/>
            </p:cNvGrpSpPr>
            <p:nvPr/>
          </p:nvGrpSpPr>
          <p:grpSpPr bwMode="auto">
            <a:xfrm>
              <a:off x="1404023" y="1916884"/>
              <a:ext cx="6480345" cy="1584480"/>
              <a:chOff x="1210126" y="1916832"/>
              <a:chExt cx="6480608" cy="1584176"/>
            </a:xfrm>
          </p:grpSpPr>
          <p:sp>
            <p:nvSpPr>
              <p:cNvPr id="46" name="Прямоугольник 1"/>
              <p:cNvSpPr>
                <a:spLocks noChangeArrowheads="1"/>
              </p:cNvSpPr>
              <p:nvPr/>
            </p:nvSpPr>
            <p:spPr bwMode="auto">
              <a:xfrm>
                <a:off x="1210126" y="1916832"/>
                <a:ext cx="6480608" cy="158417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algn="ctr">
                <a:solidFill>
                  <a:schemeClr val="tx1"/>
                </a:solidFill>
                <a:prstDash val="dash"/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en-US" sz="2000"/>
              </a:p>
            </p:txBody>
          </p:sp>
          <p:sp>
            <p:nvSpPr>
              <p:cNvPr id="47" name="TextBox 2"/>
              <p:cNvSpPr txBox="1">
                <a:spLocks noChangeArrowheads="1"/>
              </p:cNvSpPr>
              <p:nvPr/>
            </p:nvSpPr>
            <p:spPr bwMode="auto">
              <a:xfrm>
                <a:off x="1497795" y="2307352"/>
                <a:ext cx="2520280" cy="7077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ru-RU" sz="2000">
                    <a:latin typeface="Arial" pitchFamily="34" charset="0"/>
                  </a:rPr>
                  <a:t>Фильтр нижних частот</a:t>
                </a:r>
              </a:p>
            </p:txBody>
          </p:sp>
          <p:sp>
            <p:nvSpPr>
              <p:cNvPr id="48" name="TextBox 3"/>
              <p:cNvSpPr txBox="1">
                <a:spLocks noChangeArrowheads="1"/>
              </p:cNvSpPr>
              <p:nvPr/>
            </p:nvSpPr>
            <p:spPr bwMode="auto">
              <a:xfrm>
                <a:off x="4810399" y="2109996"/>
                <a:ext cx="2520280" cy="10154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ru-RU" sz="2000">
                    <a:latin typeface="Arial" pitchFamily="34" charset="0"/>
                  </a:rPr>
                  <a:t>Диодный ограничитель сигналов </a:t>
                </a:r>
              </a:p>
            </p:txBody>
          </p:sp>
        </p:grpSp>
        <p:grpSp>
          <p:nvGrpSpPr>
            <p:cNvPr id="4" name="Группа 9"/>
            <p:cNvGrpSpPr>
              <a:grpSpLocks/>
            </p:cNvGrpSpPr>
            <p:nvPr/>
          </p:nvGrpSpPr>
          <p:grpSpPr bwMode="auto">
            <a:xfrm>
              <a:off x="972350" y="2493059"/>
              <a:ext cx="719330" cy="432131"/>
              <a:chOff x="778436" y="2492896"/>
              <a:chExt cx="748640" cy="432048"/>
            </a:xfrm>
          </p:grpSpPr>
          <p:cxnSp>
            <p:nvCxnSpPr>
              <p:cNvPr id="44" name="Прямая соединительная линия 5"/>
              <p:cNvCxnSpPr>
                <a:cxnSpLocks noChangeShapeType="1"/>
              </p:cNvCxnSpPr>
              <p:nvPr/>
            </p:nvCxnSpPr>
            <p:spPr bwMode="auto">
              <a:xfrm>
                <a:off x="778436" y="2492896"/>
                <a:ext cx="74864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Прямая соединительная линия 8"/>
              <p:cNvCxnSpPr>
                <a:cxnSpLocks noChangeShapeType="1"/>
              </p:cNvCxnSpPr>
              <p:nvPr/>
            </p:nvCxnSpPr>
            <p:spPr bwMode="auto">
              <a:xfrm>
                <a:off x="778436" y="2924944"/>
                <a:ext cx="74864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5" name="Группа 11"/>
            <p:cNvGrpSpPr>
              <a:grpSpLocks/>
            </p:cNvGrpSpPr>
            <p:nvPr/>
          </p:nvGrpSpPr>
          <p:grpSpPr bwMode="auto">
            <a:xfrm>
              <a:off x="7524328" y="2493059"/>
              <a:ext cx="720536" cy="432131"/>
              <a:chOff x="611560" y="2492896"/>
              <a:chExt cx="771500" cy="432048"/>
            </a:xfrm>
          </p:grpSpPr>
          <p:cxnSp>
            <p:nvCxnSpPr>
              <p:cNvPr id="42" name="Прямая соединительная линия 12"/>
              <p:cNvCxnSpPr>
                <a:cxnSpLocks noChangeShapeType="1"/>
              </p:cNvCxnSpPr>
              <p:nvPr/>
            </p:nvCxnSpPr>
            <p:spPr bwMode="auto">
              <a:xfrm>
                <a:off x="611560" y="2492896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Прямая соединительная линия 13"/>
              <p:cNvCxnSpPr>
                <a:cxnSpLocks noChangeShapeType="1"/>
              </p:cNvCxnSpPr>
              <p:nvPr/>
            </p:nvCxnSpPr>
            <p:spPr bwMode="auto">
              <a:xfrm>
                <a:off x="611560" y="2924944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 rot="-5400000">
              <a:off x="6919891" y="2521722"/>
              <a:ext cx="3194050" cy="400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000" dirty="0">
                  <a:latin typeface="Arial" pitchFamily="34" charset="0"/>
                </a:rPr>
                <a:t>К телефонному аппарату</a:t>
              </a:r>
            </a:p>
          </p:txBody>
        </p:sp>
        <p:sp>
          <p:nvSpPr>
            <p:cNvPr id="38" name="TextBox 23"/>
            <p:cNvSpPr txBox="1">
              <a:spLocks noChangeArrowheads="1"/>
            </p:cNvSpPr>
            <p:nvPr/>
          </p:nvSpPr>
          <p:spPr bwMode="auto">
            <a:xfrm rot="-5400000">
              <a:off x="-560482" y="2504606"/>
              <a:ext cx="2457682" cy="400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000">
                  <a:latin typeface="Arial" pitchFamily="34" charset="0"/>
                </a:rPr>
                <a:t>Телефонная линия</a:t>
              </a:r>
            </a:p>
          </p:txBody>
        </p:sp>
        <p:grpSp>
          <p:nvGrpSpPr>
            <p:cNvPr id="6" name="Группа 11"/>
            <p:cNvGrpSpPr>
              <a:grpSpLocks/>
            </p:cNvGrpSpPr>
            <p:nvPr/>
          </p:nvGrpSpPr>
          <p:grpSpPr bwMode="auto">
            <a:xfrm>
              <a:off x="4211858" y="2493059"/>
              <a:ext cx="792605" cy="432131"/>
              <a:chOff x="611560" y="2492896"/>
              <a:chExt cx="771500" cy="432048"/>
            </a:xfrm>
          </p:grpSpPr>
          <p:cxnSp>
            <p:nvCxnSpPr>
              <p:cNvPr id="40" name="Прямая соединительная линия 12"/>
              <p:cNvCxnSpPr>
                <a:cxnSpLocks noChangeShapeType="1"/>
              </p:cNvCxnSpPr>
              <p:nvPr/>
            </p:nvCxnSpPr>
            <p:spPr bwMode="auto">
              <a:xfrm>
                <a:off x="611560" y="2492896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1" name="Прямая соединительная линия 13"/>
              <p:cNvCxnSpPr>
                <a:cxnSpLocks noChangeShapeType="1"/>
              </p:cNvCxnSpPr>
              <p:nvPr/>
            </p:nvCxnSpPr>
            <p:spPr bwMode="auto">
              <a:xfrm>
                <a:off x="611560" y="2924944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395536" y="6309320"/>
            <a:ext cx="853358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>
                <a:latin typeface="Arial" pitchFamily="34" charset="0"/>
              </a:rPr>
              <a:t>Устройства защиты телефонных аппаратов типа  «Гранит-8»</a:t>
            </a:r>
          </a:p>
        </p:txBody>
      </p:sp>
      <p:pic>
        <p:nvPicPr>
          <p:cNvPr id="33796" name="Рисунок 10" descr="Гранит-8_р_300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6375"/>
            <a:ext cx="4714875" cy="243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Рисунок 11" descr="Рис-07 (Гранит-8 ППШ)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5" y="214313"/>
            <a:ext cx="38100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Гранит-8_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2924944"/>
            <a:ext cx="3599688" cy="31516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642938" y="5221288"/>
            <a:ext cx="8358187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>
                <a:latin typeface="Arial" pitchFamily="34" charset="0"/>
              </a:rPr>
              <a:t>Устройства защиты телефонных </a:t>
            </a:r>
            <a:r>
              <a:rPr lang="ru-RU" sz="2000" b="1" dirty="0" smtClean="0">
                <a:latin typeface="Arial" pitchFamily="34" charset="0"/>
              </a:rPr>
              <a:t>аппаратов «Корунд»</a:t>
            </a:r>
            <a:endParaRPr lang="ru-RU" sz="2000" b="1" dirty="0">
              <a:latin typeface="Arial" pitchFamily="34" charset="0"/>
            </a:endParaRPr>
          </a:p>
        </p:txBody>
      </p:sp>
      <p:pic>
        <p:nvPicPr>
          <p:cNvPr id="3482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764704"/>
            <a:ext cx="3643312" cy="3146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</p:pic>
      <p:pic>
        <p:nvPicPr>
          <p:cNvPr id="7" name="Рисунок 6" descr="Корунд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512" y="404664"/>
            <a:ext cx="4824536" cy="37444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/>
        </p:nvSpPr>
        <p:spPr>
          <a:xfrm>
            <a:off x="514946" y="6237312"/>
            <a:ext cx="8064896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Рис. </a:t>
            </a:r>
            <a:r>
              <a:rPr lang="ru-RU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Упрощенная </a:t>
            </a:r>
            <a:r>
              <a:rPr lang="ru-RU" sz="1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схема устройства защиты, отключающего телефонный аппарат от линии при положенной трубке</a:t>
            </a:r>
            <a:endParaRPr lang="ru-RU" sz="1600" b="1" dirty="0">
              <a:latin typeface="Arial" panose="020B0604020202020204" pitchFamily="34" charset="0"/>
            </a:endParaRPr>
          </a:p>
        </p:txBody>
      </p:sp>
      <p:grpSp>
        <p:nvGrpSpPr>
          <p:cNvPr id="2" name="Группа 35"/>
          <p:cNvGrpSpPr/>
          <p:nvPr/>
        </p:nvGrpSpPr>
        <p:grpSpPr>
          <a:xfrm>
            <a:off x="107504" y="260648"/>
            <a:ext cx="8681027" cy="5904656"/>
            <a:chOff x="107504" y="260648"/>
            <a:chExt cx="8681027" cy="5904656"/>
          </a:xfrm>
        </p:grpSpPr>
        <p:grpSp>
          <p:nvGrpSpPr>
            <p:cNvPr id="3" name="Группа 64"/>
            <p:cNvGrpSpPr/>
            <p:nvPr/>
          </p:nvGrpSpPr>
          <p:grpSpPr>
            <a:xfrm>
              <a:off x="107504" y="620688"/>
              <a:ext cx="8681027" cy="5328757"/>
              <a:chOff x="107504" y="764704"/>
              <a:chExt cx="8681027" cy="5328757"/>
            </a:xfrm>
          </p:grpSpPr>
          <p:sp>
            <p:nvSpPr>
              <p:cNvPr id="48" name="TextBox 3"/>
              <p:cNvSpPr txBox="1">
                <a:spLocks noChangeArrowheads="1"/>
              </p:cNvSpPr>
              <p:nvPr/>
            </p:nvSpPr>
            <p:spPr bwMode="auto">
              <a:xfrm>
                <a:off x="4778499" y="4462245"/>
                <a:ext cx="2807999" cy="163121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itchFamily="34" charset="0"/>
                  </a:rPr>
                  <a:t>Устройство контроля состояния </a:t>
                </a:r>
                <a:r>
                  <a:rPr lang="ru-RU" sz="2000" dirty="0">
                    <a:latin typeface="Arial" pitchFamily="34" charset="0"/>
                  </a:rPr>
                  <a:t>телефонного </a:t>
                </a:r>
                <a:r>
                  <a:rPr lang="ru-RU" sz="2000" dirty="0" smtClean="0">
                    <a:latin typeface="Arial" pitchFamily="34" charset="0"/>
                  </a:rPr>
                  <a:t>аппарата и управления ключами</a:t>
                </a:r>
                <a:endParaRPr lang="ru-RU" sz="2000" dirty="0">
                  <a:latin typeface="Arial" pitchFamily="34" charset="0"/>
                </a:endParaRPr>
              </a:p>
            </p:txBody>
          </p:sp>
          <p:sp>
            <p:nvSpPr>
              <p:cNvPr id="50" name="TextBox 22"/>
              <p:cNvSpPr txBox="1">
                <a:spLocks noChangeArrowheads="1"/>
              </p:cNvSpPr>
              <p:nvPr/>
            </p:nvSpPr>
            <p:spPr bwMode="auto">
              <a:xfrm rot="16200000">
                <a:off x="6991723" y="2953493"/>
                <a:ext cx="3193509" cy="400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ru-RU" sz="2000" dirty="0">
                    <a:latin typeface="Arial" pitchFamily="34" charset="0"/>
                  </a:rPr>
                  <a:t>К телефонному аппарату</a:t>
                </a:r>
              </a:p>
            </p:txBody>
          </p:sp>
          <p:sp>
            <p:nvSpPr>
              <p:cNvPr id="52" name="TextBox 23"/>
              <p:cNvSpPr txBox="1">
                <a:spLocks noChangeArrowheads="1"/>
              </p:cNvSpPr>
              <p:nvPr/>
            </p:nvSpPr>
            <p:spPr bwMode="auto">
              <a:xfrm rot="16200000">
                <a:off x="-921075" y="3033557"/>
                <a:ext cx="2457266" cy="400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ru-RU" sz="2000" dirty="0">
                    <a:latin typeface="Arial" pitchFamily="34" charset="0"/>
                  </a:rPr>
                  <a:t>Телефонная линия</a:t>
                </a:r>
              </a:p>
            </p:txBody>
          </p:sp>
          <p:grpSp>
            <p:nvGrpSpPr>
              <p:cNvPr id="4" name="Группа 1"/>
              <p:cNvGrpSpPr>
                <a:grpSpLocks/>
              </p:cNvGrpSpPr>
              <p:nvPr/>
            </p:nvGrpSpPr>
            <p:grpSpPr bwMode="auto">
              <a:xfrm>
                <a:off x="5508104" y="2244123"/>
                <a:ext cx="1412911" cy="2212039"/>
                <a:chOff x="6107025" y="2153172"/>
                <a:chExt cx="1412911" cy="1589383"/>
              </a:xfrm>
            </p:grpSpPr>
            <p:cxnSp>
              <p:nvCxnSpPr>
                <p:cNvPr id="82" name="Прямая соединительная линия 6"/>
                <p:cNvCxnSpPr>
                  <a:cxnSpLocks noChangeShapeType="1"/>
                </p:cNvCxnSpPr>
                <p:nvPr/>
              </p:nvCxnSpPr>
              <p:spPr bwMode="auto">
                <a:xfrm>
                  <a:off x="6148550" y="2197638"/>
                  <a:ext cx="0" cy="1544917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83" name="Прямая соединительная линия 20"/>
                <p:cNvCxnSpPr>
                  <a:cxnSpLocks noChangeShapeType="1"/>
                </p:cNvCxnSpPr>
                <p:nvPr/>
              </p:nvCxnSpPr>
              <p:spPr bwMode="auto">
                <a:xfrm>
                  <a:off x="7475177" y="3418434"/>
                  <a:ext cx="0" cy="324121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84" name="Блок-схема: узел 19"/>
                <p:cNvSpPr>
                  <a:spLocks noChangeArrowheads="1"/>
                </p:cNvSpPr>
                <p:nvPr/>
              </p:nvSpPr>
              <p:spPr bwMode="auto">
                <a:xfrm>
                  <a:off x="6107025" y="2153172"/>
                  <a:ext cx="97717" cy="81855"/>
                </a:xfrm>
                <a:prstGeom prst="flowChartConnector">
                  <a:avLst/>
                </a:prstGeom>
                <a:solidFill>
                  <a:schemeClr val="bg2"/>
                </a:solidFill>
                <a:ln w="12700" algn="ctr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</p:spPr>
              <p:txBody>
                <a:bodyPr/>
                <a:lstStyle/>
                <a:p>
                  <a:pPr eaLnBrk="0" hangingPunct="0"/>
                  <a:endParaRPr lang="ru-RU" sz="2000">
                    <a:latin typeface="Arial" pitchFamily="34" charset="0"/>
                  </a:endParaRPr>
                </a:p>
              </p:txBody>
            </p:sp>
            <p:sp>
              <p:nvSpPr>
                <p:cNvPr id="85" name="Блок-схема: узел 24"/>
                <p:cNvSpPr>
                  <a:spLocks noChangeArrowheads="1"/>
                </p:cNvSpPr>
                <p:nvPr/>
              </p:nvSpPr>
              <p:spPr bwMode="auto">
                <a:xfrm>
                  <a:off x="7422219" y="3387227"/>
                  <a:ext cx="97717" cy="81855"/>
                </a:xfrm>
                <a:prstGeom prst="flowChartConnector">
                  <a:avLst/>
                </a:prstGeom>
                <a:solidFill>
                  <a:schemeClr val="bg2"/>
                </a:solidFill>
                <a:ln w="12700" algn="ctr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</p:spPr>
              <p:txBody>
                <a:bodyPr/>
                <a:lstStyle/>
                <a:p>
                  <a:pPr eaLnBrk="0" hangingPunct="0"/>
                  <a:endParaRPr lang="ru-RU" sz="2000">
                    <a:latin typeface="Arial" pitchFamily="34" charset="0"/>
                  </a:endParaRPr>
                </a:p>
              </p:txBody>
            </p:sp>
          </p:grpSp>
          <p:grpSp>
            <p:nvGrpSpPr>
              <p:cNvPr id="5" name="Группа 37"/>
              <p:cNvGrpSpPr/>
              <p:nvPr/>
            </p:nvGrpSpPr>
            <p:grpSpPr>
              <a:xfrm>
                <a:off x="2987824" y="4365104"/>
                <a:ext cx="1790675" cy="1291940"/>
                <a:chOff x="2987824" y="3985913"/>
                <a:chExt cx="1790675" cy="1291940"/>
              </a:xfrm>
            </p:grpSpPr>
            <p:cxnSp>
              <p:nvCxnSpPr>
                <p:cNvPr id="80" name="Прямая соединительная линия 3"/>
                <p:cNvCxnSpPr>
                  <a:cxnSpLocks noChangeShapeType="1"/>
                </p:cNvCxnSpPr>
                <p:nvPr/>
              </p:nvCxnSpPr>
              <p:spPr bwMode="auto">
                <a:xfrm>
                  <a:off x="2987824" y="3985913"/>
                  <a:ext cx="0" cy="1287145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81" name="Прямая соединительная линия 30"/>
                <p:cNvCxnSpPr>
                  <a:cxnSpLocks noChangeShapeType="1"/>
                  <a:stCxn id="48" idx="1"/>
                </p:cNvCxnSpPr>
                <p:nvPr/>
              </p:nvCxnSpPr>
              <p:spPr bwMode="auto">
                <a:xfrm flipH="1" flipV="1">
                  <a:off x="2987825" y="5273058"/>
                  <a:ext cx="1790674" cy="4795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56" name="Прямая соединительная линия 55"/>
              <p:cNvCxnSpPr/>
              <p:nvPr/>
            </p:nvCxnSpPr>
            <p:spPr bwMode="auto">
              <a:xfrm>
                <a:off x="1043608" y="2302371"/>
                <a:ext cx="7056784" cy="0"/>
              </a:xfrm>
              <a:prstGeom prst="line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Прямая соединительная линия 56"/>
              <p:cNvCxnSpPr/>
              <p:nvPr/>
            </p:nvCxnSpPr>
            <p:spPr bwMode="auto">
              <a:xfrm>
                <a:off x="1043608" y="4030563"/>
                <a:ext cx="7056784" cy="0"/>
              </a:xfrm>
              <a:prstGeom prst="line">
                <a:avLst/>
              </a:prstGeom>
              <a:solidFill>
                <a:srgbClr val="FF0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9" name="TextBox 3"/>
              <p:cNvSpPr txBox="1">
                <a:spLocks noChangeArrowheads="1"/>
              </p:cNvSpPr>
              <p:nvPr/>
            </p:nvSpPr>
            <p:spPr bwMode="auto">
              <a:xfrm>
                <a:off x="1979713" y="1940386"/>
                <a:ext cx="2160240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itchFamily="34" charset="0"/>
                  </a:rPr>
                  <a:t>Электронный ключ 1</a:t>
                </a:r>
                <a:endParaRPr lang="ru-RU" sz="2000" dirty="0">
                  <a:latin typeface="Arial" pitchFamily="34" charset="0"/>
                </a:endParaRPr>
              </a:p>
            </p:txBody>
          </p:sp>
          <p:cxnSp>
            <p:nvCxnSpPr>
              <p:cNvPr id="61" name="Прямая соединительная линия 60"/>
              <p:cNvCxnSpPr/>
              <p:nvPr/>
            </p:nvCxnSpPr>
            <p:spPr bwMode="auto">
              <a:xfrm>
                <a:off x="1187624" y="4015793"/>
                <a:ext cx="0" cy="576064"/>
              </a:xfrm>
              <a:prstGeom prst="line">
                <a:avLst/>
              </a:prstGeom>
              <a:solidFill>
                <a:srgbClr val="FF0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Прямая соединительная линия 61"/>
              <p:cNvCxnSpPr/>
              <p:nvPr/>
            </p:nvCxnSpPr>
            <p:spPr bwMode="auto">
              <a:xfrm>
                <a:off x="971600" y="4591857"/>
                <a:ext cx="432048" cy="0"/>
              </a:xfrm>
              <a:prstGeom prst="line">
                <a:avLst/>
              </a:prstGeom>
              <a:solidFill>
                <a:srgbClr val="FF0000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5" name="Блок-схема: узел 19"/>
              <p:cNvSpPr>
                <a:spLocks noChangeArrowheads="1"/>
              </p:cNvSpPr>
              <p:nvPr/>
            </p:nvSpPr>
            <p:spPr bwMode="auto">
              <a:xfrm>
                <a:off x="1134666" y="3996105"/>
                <a:ext cx="97717" cy="76838"/>
              </a:xfrm>
              <a:prstGeom prst="flowChartConnector">
                <a:avLst/>
              </a:prstGeom>
              <a:solidFill>
                <a:schemeClr val="bg2"/>
              </a:solidFill>
              <a:ln w="12700" algn="ctr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ru-RU" sz="2000">
                  <a:latin typeface="Arial" pitchFamily="34" charset="0"/>
                </a:endParaRPr>
              </a:p>
            </p:txBody>
          </p:sp>
          <p:sp>
            <p:nvSpPr>
              <p:cNvPr id="66" name="TextBox 3"/>
              <p:cNvSpPr txBox="1">
                <a:spLocks noChangeArrowheads="1"/>
              </p:cNvSpPr>
              <p:nvPr/>
            </p:nvSpPr>
            <p:spPr bwMode="auto">
              <a:xfrm>
                <a:off x="1907705" y="3674803"/>
                <a:ext cx="2232248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itchFamily="34" charset="0"/>
                  </a:rPr>
                  <a:t>Электронный ключ 2</a:t>
                </a:r>
                <a:endParaRPr lang="ru-RU" sz="2000" dirty="0">
                  <a:latin typeface="Arial" pitchFamily="34" charset="0"/>
                </a:endParaRPr>
              </a:p>
            </p:txBody>
          </p:sp>
          <p:grpSp>
            <p:nvGrpSpPr>
              <p:cNvPr id="6" name="Группа 51"/>
              <p:cNvGrpSpPr/>
              <p:nvPr/>
            </p:nvGrpSpPr>
            <p:grpSpPr>
              <a:xfrm>
                <a:off x="3059832" y="2648272"/>
                <a:ext cx="1728192" cy="2292896"/>
                <a:chOff x="3059832" y="2648272"/>
                <a:chExt cx="1728192" cy="2292896"/>
              </a:xfrm>
            </p:grpSpPr>
            <p:cxnSp>
              <p:nvCxnSpPr>
                <p:cNvPr id="76" name="Прямая соединительная линия 75"/>
                <p:cNvCxnSpPr>
                  <a:stCxn id="59" idx="2"/>
                </p:cNvCxnSpPr>
                <p:nvPr/>
              </p:nvCxnSpPr>
              <p:spPr bwMode="auto">
                <a:xfrm>
                  <a:off x="3059833" y="2648272"/>
                  <a:ext cx="0" cy="636712"/>
                </a:xfrm>
                <a:prstGeom prst="line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Прямая со стрелкой 76"/>
                <p:cNvCxnSpPr/>
                <p:nvPr/>
              </p:nvCxnSpPr>
              <p:spPr bwMode="auto">
                <a:xfrm>
                  <a:off x="3059832" y="3284984"/>
                  <a:ext cx="1296144" cy="0"/>
                </a:xfrm>
                <a:prstGeom prst="straightConnector1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Прямая соединительная линия 77"/>
                <p:cNvCxnSpPr/>
                <p:nvPr/>
              </p:nvCxnSpPr>
              <p:spPr bwMode="auto">
                <a:xfrm>
                  <a:off x="4355976" y="3284984"/>
                  <a:ext cx="0" cy="1656184"/>
                </a:xfrm>
                <a:prstGeom prst="line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Прямая соединительная линия 78"/>
                <p:cNvCxnSpPr/>
                <p:nvPr/>
              </p:nvCxnSpPr>
              <p:spPr bwMode="auto">
                <a:xfrm>
                  <a:off x="4355976" y="4941168"/>
                  <a:ext cx="432048" cy="0"/>
                </a:xfrm>
                <a:prstGeom prst="line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8" name="Прямая соединительная линия 67"/>
              <p:cNvCxnSpPr/>
              <p:nvPr/>
            </p:nvCxnSpPr>
            <p:spPr bwMode="auto">
              <a:xfrm flipH="1">
                <a:off x="1187624" y="1124744"/>
                <a:ext cx="5976664" cy="0"/>
              </a:xfrm>
              <a:prstGeom prst="line">
                <a:avLst/>
              </a:prstGeom>
              <a:solidFill>
                <a:srgbClr val="FF0000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9" name="TextBox 3"/>
              <p:cNvSpPr txBox="1">
                <a:spLocks noChangeArrowheads="1"/>
              </p:cNvSpPr>
              <p:nvPr/>
            </p:nvSpPr>
            <p:spPr bwMode="auto">
              <a:xfrm>
                <a:off x="4211960" y="764704"/>
                <a:ext cx="2376264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 smtClean="0">
                    <a:latin typeface="Arial" pitchFamily="34" charset="0"/>
                  </a:rPr>
                  <a:t>Схема </a:t>
                </a:r>
                <a:r>
                  <a:rPr lang="ru-RU" sz="2000" dirty="0">
                    <a:latin typeface="Arial" pitchFamily="34" charset="0"/>
                  </a:rPr>
                  <a:t>передачи сигналов вызова</a:t>
                </a:r>
              </a:p>
            </p:txBody>
          </p:sp>
          <p:grpSp>
            <p:nvGrpSpPr>
              <p:cNvPr id="7" name="Группа 60"/>
              <p:cNvGrpSpPr/>
              <p:nvPr/>
            </p:nvGrpSpPr>
            <p:grpSpPr>
              <a:xfrm>
                <a:off x="1134666" y="1134269"/>
                <a:ext cx="97717" cy="1209916"/>
                <a:chOff x="1134666" y="1134269"/>
                <a:chExt cx="97717" cy="1209916"/>
              </a:xfrm>
            </p:grpSpPr>
            <p:cxnSp>
              <p:nvCxnSpPr>
                <p:cNvPr id="74" name="Прямая соединительная линия 73"/>
                <p:cNvCxnSpPr/>
                <p:nvPr/>
              </p:nvCxnSpPr>
              <p:spPr bwMode="auto">
                <a:xfrm>
                  <a:off x="1187624" y="1134269"/>
                  <a:ext cx="0" cy="1152128"/>
                </a:xfrm>
                <a:prstGeom prst="line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5" name="Блок-схема: узел 19"/>
                <p:cNvSpPr>
                  <a:spLocks noChangeArrowheads="1"/>
                </p:cNvSpPr>
                <p:nvPr/>
              </p:nvSpPr>
              <p:spPr bwMode="auto">
                <a:xfrm>
                  <a:off x="1134666" y="2267347"/>
                  <a:ext cx="97717" cy="76838"/>
                </a:xfrm>
                <a:prstGeom prst="flowChartConnector">
                  <a:avLst/>
                </a:prstGeom>
                <a:solidFill>
                  <a:schemeClr val="bg2"/>
                </a:solidFill>
                <a:ln w="12700" algn="ctr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</p:spPr>
              <p:txBody>
                <a:bodyPr/>
                <a:lstStyle/>
                <a:p>
                  <a:pPr eaLnBrk="0" hangingPunct="0"/>
                  <a:endParaRPr lang="ru-RU" sz="2000">
                    <a:latin typeface="Arial" pitchFamily="34" charset="0"/>
                  </a:endParaRPr>
                </a:p>
              </p:txBody>
            </p:sp>
          </p:grpSp>
          <p:grpSp>
            <p:nvGrpSpPr>
              <p:cNvPr id="8" name="Группа 61"/>
              <p:cNvGrpSpPr/>
              <p:nvPr/>
            </p:nvGrpSpPr>
            <p:grpSpPr>
              <a:xfrm>
                <a:off x="7114196" y="1124744"/>
                <a:ext cx="97717" cy="1219441"/>
                <a:chOff x="1134666" y="1134269"/>
                <a:chExt cx="97717" cy="1219441"/>
              </a:xfrm>
            </p:grpSpPr>
            <p:cxnSp>
              <p:nvCxnSpPr>
                <p:cNvPr id="72" name="Прямая соединительная линия 71"/>
                <p:cNvCxnSpPr/>
                <p:nvPr/>
              </p:nvCxnSpPr>
              <p:spPr bwMode="auto">
                <a:xfrm>
                  <a:off x="1187624" y="1134269"/>
                  <a:ext cx="0" cy="1152128"/>
                </a:xfrm>
                <a:prstGeom prst="line">
                  <a:avLst/>
                </a:prstGeom>
                <a:solidFill>
                  <a:srgbClr val="FF0000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73" name="Блок-схема: узел 19"/>
                <p:cNvSpPr>
                  <a:spLocks noChangeArrowheads="1"/>
                </p:cNvSpPr>
                <p:nvPr/>
              </p:nvSpPr>
              <p:spPr bwMode="auto">
                <a:xfrm>
                  <a:off x="1134666" y="2276872"/>
                  <a:ext cx="97717" cy="76838"/>
                </a:xfrm>
                <a:prstGeom prst="flowChartConnector">
                  <a:avLst/>
                </a:prstGeom>
                <a:solidFill>
                  <a:schemeClr val="bg2"/>
                </a:solidFill>
                <a:ln w="12700" algn="ctr">
                  <a:solidFill>
                    <a:schemeClr val="tx1"/>
                  </a:solidFill>
                  <a:round/>
                  <a:headEnd type="none" w="sm" len="sm"/>
                  <a:tailEnd type="stealth" w="med" len="med"/>
                </a:ln>
              </p:spPr>
              <p:txBody>
                <a:bodyPr/>
                <a:lstStyle/>
                <a:p>
                  <a:pPr eaLnBrk="0" hangingPunct="0"/>
                  <a:endParaRPr lang="ru-RU" sz="2000">
                    <a:latin typeface="Arial" pitchFamily="34" charset="0"/>
                  </a:endParaRPr>
                </a:p>
              </p:txBody>
            </p:sp>
          </p:grpSp>
        </p:grpSp>
        <p:cxnSp>
          <p:nvCxnSpPr>
            <p:cNvPr id="39" name="Прямая соединительная линия 38"/>
            <p:cNvCxnSpPr/>
            <p:nvPr/>
          </p:nvCxnSpPr>
          <p:spPr bwMode="auto">
            <a:xfrm>
              <a:off x="755576" y="3885431"/>
              <a:ext cx="288032" cy="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Прямая соединительная линия 39"/>
            <p:cNvCxnSpPr/>
            <p:nvPr/>
          </p:nvCxnSpPr>
          <p:spPr bwMode="auto">
            <a:xfrm>
              <a:off x="755576" y="2161431"/>
              <a:ext cx="288032" cy="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Прямоугольник 41"/>
            <p:cNvSpPr/>
            <p:nvPr/>
          </p:nvSpPr>
          <p:spPr bwMode="auto">
            <a:xfrm>
              <a:off x="899592" y="260648"/>
              <a:ext cx="7056784" cy="59046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stealth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 Cyr" charset="-52"/>
              </a:endParaRPr>
            </a:p>
          </p:txBody>
        </p:sp>
        <p:sp>
          <p:nvSpPr>
            <p:cNvPr id="43" name="Блок-схема: узел 19"/>
            <p:cNvSpPr>
              <a:spLocks noChangeArrowheads="1"/>
            </p:cNvSpPr>
            <p:nvPr/>
          </p:nvSpPr>
          <p:spPr bwMode="auto">
            <a:xfrm>
              <a:off x="755577" y="2123331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44" name="Блок-схема: узел 19"/>
            <p:cNvSpPr>
              <a:spLocks noChangeArrowheads="1"/>
            </p:cNvSpPr>
            <p:nvPr/>
          </p:nvSpPr>
          <p:spPr bwMode="auto">
            <a:xfrm>
              <a:off x="727001" y="3846693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46" name="Блок-схема: узел 19"/>
            <p:cNvSpPr>
              <a:spLocks noChangeArrowheads="1"/>
            </p:cNvSpPr>
            <p:nvPr/>
          </p:nvSpPr>
          <p:spPr bwMode="auto">
            <a:xfrm>
              <a:off x="8100392" y="2123331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47" name="Блок-схема: узел 19"/>
            <p:cNvSpPr>
              <a:spLocks noChangeArrowheads="1"/>
            </p:cNvSpPr>
            <p:nvPr/>
          </p:nvSpPr>
          <p:spPr bwMode="auto">
            <a:xfrm>
              <a:off x="8100392" y="3837168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6"/>
          <p:cNvSpPr txBox="1">
            <a:spLocks noChangeArrowheads="1"/>
          </p:cNvSpPr>
          <p:nvPr/>
        </p:nvSpPr>
        <p:spPr bwMode="auto">
          <a:xfrm>
            <a:off x="71438" y="6000750"/>
            <a:ext cx="9001125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 dirty="0">
                <a:latin typeface="Arial" panose="020B0604020202020204" pitchFamily="34" charset="0"/>
              </a:rPr>
              <a:t>Устройство защиты телефонных аппаратов «Барьер-М»</a:t>
            </a:r>
          </a:p>
        </p:txBody>
      </p:sp>
      <p:pic>
        <p:nvPicPr>
          <p:cNvPr id="41987" name="Рисунок 4" descr="Барьер-М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4464496" cy="219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Барьер_2_б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407633" y="1721159"/>
            <a:ext cx="4797454" cy="3172576"/>
          </a:xfrm>
          <a:prstGeom prst="rect">
            <a:avLst/>
          </a:prstGeom>
        </p:spPr>
      </p:pic>
      <p:pic>
        <p:nvPicPr>
          <p:cNvPr id="6" name="Рисунок 5" descr="Барьер_3 б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2564904"/>
            <a:ext cx="3312368" cy="326749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2543145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defTabSz="912813" eaLnBrk="0" hangingPunct="0"/>
            <a:endParaRPr lang="ru-RU" sz="2000">
              <a:latin typeface="Arial" panose="020B0604020202020204" pitchFamily="34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2743200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anose="020B0604020202020204" pitchFamily="34" charset="0"/>
            </a:endParaRP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0" y="2743200"/>
            <a:ext cx="184731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 sz="2000">
              <a:latin typeface="Arial" panose="020B0604020202020204" pitchFamily="34" charset="0"/>
            </a:endParaRPr>
          </a:p>
        </p:txBody>
      </p:sp>
      <p:sp>
        <p:nvSpPr>
          <p:cNvPr id="43013" name="Rectangle 8"/>
          <p:cNvSpPr>
            <a:spLocks noChangeArrowheads="1"/>
          </p:cNvSpPr>
          <p:nvPr/>
        </p:nvSpPr>
        <p:spPr bwMode="auto">
          <a:xfrm>
            <a:off x="0" y="5851525"/>
            <a:ext cx="91440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anose="020B0604020202020204" pitchFamily="34" charset="0"/>
              </a:rPr>
              <a:t>Внешний вид устройств защиты, отключающих телефонный аппарат от линии при положенной телефонной трубке : а) </a:t>
            </a:r>
            <a:r>
              <a:rPr lang="ru-RU" sz="2000" dirty="0">
                <a:latin typeface="Arial" panose="020B0604020202020204" pitchFamily="34" charset="0"/>
                <a:sym typeface="Symbol" pitchFamily="18" charset="2"/>
              </a:rPr>
              <a:t></a:t>
            </a:r>
            <a:r>
              <a:rPr lang="ru-RU" sz="2000" dirty="0">
                <a:latin typeface="Arial" panose="020B0604020202020204" pitchFamily="34" charset="0"/>
              </a:rPr>
              <a:t>  </a:t>
            </a:r>
            <a:r>
              <a:rPr lang="ru-RU" sz="2000" dirty="0">
                <a:latin typeface="Arial" panose="020B0604020202020204" pitchFamily="34" charset="0"/>
                <a:sym typeface="Symbol" pitchFamily="18" charset="2"/>
              </a:rPr>
              <a:t>МП–8 «Сигма-РА»; </a:t>
            </a:r>
          </a:p>
          <a:p>
            <a:pPr algn="ctr" defTabSz="912813" eaLnBrk="0" hangingPunct="0"/>
            <a:r>
              <a:rPr lang="ru-RU" sz="2000" dirty="0">
                <a:latin typeface="Arial" panose="020B0604020202020204" pitchFamily="34" charset="0"/>
                <a:sym typeface="Symbol" pitchFamily="18" charset="2"/>
              </a:rPr>
              <a:t>б) </a:t>
            </a:r>
            <a:r>
              <a:rPr lang="ru-RU" sz="2000" dirty="0">
                <a:latin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sym typeface="Symbol" pitchFamily="18" charset="2"/>
              </a:rPr>
              <a:t> МП-7 «</a:t>
            </a:r>
            <a:r>
              <a:rPr lang="ru-RU" sz="2000" dirty="0" err="1">
                <a:latin typeface="Arial" panose="020B0604020202020204" pitchFamily="34" charset="0"/>
                <a:sym typeface="Symbol" pitchFamily="18" charset="2"/>
              </a:rPr>
              <a:t>Гвард</a:t>
            </a:r>
            <a:r>
              <a:rPr lang="ru-RU" sz="2000" dirty="0">
                <a:latin typeface="Arial" panose="020B0604020202020204" pitchFamily="34" charset="0"/>
                <a:sym typeface="Symbol" pitchFamily="18" charset="2"/>
              </a:rPr>
              <a:t>»</a:t>
            </a:r>
          </a:p>
        </p:txBody>
      </p:sp>
      <p:sp>
        <p:nvSpPr>
          <p:cNvPr id="43015" name="Text Box 10"/>
          <p:cNvSpPr txBox="1">
            <a:spLocks noChangeArrowheads="1"/>
          </p:cNvSpPr>
          <p:nvPr/>
        </p:nvSpPr>
        <p:spPr bwMode="auto">
          <a:xfrm>
            <a:off x="6496050" y="5248275"/>
            <a:ext cx="417102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2000">
                <a:latin typeface="Arial" panose="020B0604020202020204" pitchFamily="34" charset="0"/>
              </a:rPr>
              <a:t>б)</a:t>
            </a:r>
          </a:p>
        </p:txBody>
      </p:sp>
      <p:sp>
        <p:nvSpPr>
          <p:cNvPr id="43017" name="Text Box 12"/>
          <p:cNvSpPr txBox="1">
            <a:spLocks noChangeArrowheads="1"/>
          </p:cNvSpPr>
          <p:nvPr/>
        </p:nvSpPr>
        <p:spPr bwMode="auto">
          <a:xfrm>
            <a:off x="2145879" y="5253910"/>
            <a:ext cx="412292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r>
              <a:rPr lang="ru-RU" sz="2000" dirty="0">
                <a:latin typeface="Arial" panose="020B0604020202020204" pitchFamily="34" charset="0"/>
              </a:rPr>
              <a:t>а)</a:t>
            </a:r>
          </a:p>
        </p:txBody>
      </p:sp>
      <p:pic>
        <p:nvPicPr>
          <p:cNvPr id="10" name="Рисунок 9" descr="МП-8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60648"/>
            <a:ext cx="3712464" cy="5059680"/>
          </a:xfrm>
          <a:prstGeom prst="rect">
            <a:avLst/>
          </a:prstGeom>
        </p:spPr>
      </p:pic>
      <p:pic>
        <p:nvPicPr>
          <p:cNvPr id="11" name="Рисунок 10" descr="МП-7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4008" y="980728"/>
            <a:ext cx="3888432" cy="41764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ChangeArrowheads="1"/>
          </p:cNvSpPr>
          <p:nvPr/>
        </p:nvSpPr>
        <p:spPr bwMode="auto">
          <a:xfrm>
            <a:off x="323528" y="6165304"/>
            <a:ext cx="8640960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square">
            <a:spAutoFit/>
          </a:bodyPr>
          <a:lstStyle/>
          <a:p>
            <a:pPr algn="ctr" defTabSz="912813" eaLnBrk="0" hangingPunct="0"/>
            <a:r>
              <a:rPr lang="ru-RU" dirty="0">
                <a:latin typeface="Arial" pitchFamily="34" charset="0"/>
              </a:rPr>
              <a:t>Внешний вид </a:t>
            </a:r>
            <a:r>
              <a:rPr lang="ru-RU" dirty="0" smtClean="0">
                <a:latin typeface="Arial" pitchFamily="34" charset="0"/>
              </a:rPr>
              <a:t>устройства защиты </a:t>
            </a:r>
            <a:r>
              <a:rPr lang="ru-RU" dirty="0" smtClean="0">
                <a:latin typeface="Arial" pitchFamily="34" charset="0"/>
                <a:sym typeface="Symbol" pitchFamily="18" charset="2"/>
              </a:rPr>
              <a:t>МП-5</a:t>
            </a:r>
            <a:endParaRPr lang="ru-RU" dirty="0">
              <a:latin typeface="Arial" pitchFamily="34" charset="0"/>
              <a:sym typeface="Symbol" pitchFamily="18" charset="2"/>
            </a:endParaRPr>
          </a:p>
        </p:txBody>
      </p:sp>
      <p:pic>
        <p:nvPicPr>
          <p:cNvPr id="9" name="Рисунок 8" descr="МП-5_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1628800" y="1259632"/>
            <a:ext cx="5547360" cy="3261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67544" y="5108991"/>
            <a:ext cx="835292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Рис. </a:t>
            </a:r>
            <a:r>
              <a:rPr lang="ru-RU" sz="20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Упроченная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схема активного средства защиты телефонных аппаратов от утечки речевой информации по акустоэлектрическим каналам</a:t>
            </a:r>
            <a:endParaRPr lang="ru-RU" sz="20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Группа 62"/>
          <p:cNvGrpSpPr/>
          <p:nvPr/>
        </p:nvGrpSpPr>
        <p:grpSpPr>
          <a:xfrm>
            <a:off x="410675" y="698531"/>
            <a:ext cx="8394088" cy="3882994"/>
            <a:chOff x="410675" y="698531"/>
            <a:chExt cx="8394088" cy="3882994"/>
          </a:xfrm>
        </p:grpSpPr>
        <p:sp>
          <p:nvSpPr>
            <p:cNvPr id="64" name="TextBox 2"/>
            <p:cNvSpPr txBox="1">
              <a:spLocks noChangeArrowheads="1"/>
            </p:cNvSpPr>
            <p:nvPr/>
          </p:nvSpPr>
          <p:spPr bwMode="auto">
            <a:xfrm>
              <a:off x="1562644" y="3496457"/>
              <a:ext cx="185722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1800">
                  <a:latin typeface="Arial" pitchFamily="34" charset="0"/>
                </a:rPr>
                <a:t>Генератор </a:t>
              </a:r>
            </a:p>
            <a:p>
              <a:pPr algn="ctr"/>
              <a:r>
                <a:rPr lang="ru-RU" sz="1800">
                  <a:latin typeface="Arial" pitchFamily="34" charset="0"/>
                </a:rPr>
                <a:t>шума</a:t>
              </a:r>
            </a:p>
          </p:txBody>
        </p:sp>
        <p:grpSp>
          <p:nvGrpSpPr>
            <p:cNvPr id="4" name="Группа 11"/>
            <p:cNvGrpSpPr>
              <a:grpSpLocks/>
            </p:cNvGrpSpPr>
            <p:nvPr/>
          </p:nvGrpSpPr>
          <p:grpSpPr bwMode="auto">
            <a:xfrm>
              <a:off x="6515914" y="1989364"/>
              <a:ext cx="1800184" cy="432027"/>
              <a:chOff x="611560" y="2492896"/>
              <a:chExt cx="771500" cy="432048"/>
            </a:xfrm>
          </p:grpSpPr>
          <p:cxnSp>
            <p:nvCxnSpPr>
              <p:cNvPr id="94" name="Прямая соединительная линия 12"/>
              <p:cNvCxnSpPr>
                <a:cxnSpLocks noChangeShapeType="1"/>
              </p:cNvCxnSpPr>
              <p:nvPr/>
            </p:nvCxnSpPr>
            <p:spPr bwMode="auto">
              <a:xfrm>
                <a:off x="611560" y="2492896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95" name="Прямая соединительная линия 13"/>
              <p:cNvCxnSpPr>
                <a:cxnSpLocks noChangeShapeType="1"/>
              </p:cNvCxnSpPr>
              <p:nvPr/>
            </p:nvCxnSpPr>
            <p:spPr bwMode="auto">
              <a:xfrm>
                <a:off x="611560" y="2924944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66" name="TextBox 22"/>
            <p:cNvSpPr txBox="1">
              <a:spLocks noChangeArrowheads="1"/>
            </p:cNvSpPr>
            <p:nvPr/>
          </p:nvSpPr>
          <p:spPr bwMode="auto">
            <a:xfrm rot="16200000">
              <a:off x="7172713" y="1961249"/>
              <a:ext cx="28947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800" dirty="0">
                  <a:latin typeface="Arial" pitchFamily="34" charset="0"/>
                </a:rPr>
                <a:t>К телефонному аппарату</a:t>
              </a:r>
            </a:p>
          </p:txBody>
        </p:sp>
        <p:sp>
          <p:nvSpPr>
            <p:cNvPr id="67" name="TextBox 23"/>
            <p:cNvSpPr txBox="1">
              <a:spLocks noChangeArrowheads="1"/>
            </p:cNvSpPr>
            <p:nvPr/>
          </p:nvSpPr>
          <p:spPr bwMode="auto">
            <a:xfrm rot="16200000">
              <a:off x="-520606" y="1978261"/>
              <a:ext cx="22318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800">
                  <a:latin typeface="Arial" pitchFamily="34" charset="0"/>
                </a:rPr>
                <a:t>Телефонная линия</a:t>
              </a:r>
            </a:p>
          </p:txBody>
        </p:sp>
        <p:sp>
          <p:nvSpPr>
            <p:cNvPr id="68" name="Прямоугольник 4"/>
            <p:cNvSpPr>
              <a:spLocks noChangeArrowheads="1"/>
            </p:cNvSpPr>
            <p:nvPr/>
          </p:nvSpPr>
          <p:spPr bwMode="auto">
            <a:xfrm>
              <a:off x="1276780" y="1341324"/>
              <a:ext cx="6751289" cy="3240201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prstDash val="dash"/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1800"/>
            </a:p>
          </p:txBody>
        </p:sp>
        <p:grpSp>
          <p:nvGrpSpPr>
            <p:cNvPr id="5" name="Группа 40"/>
            <p:cNvGrpSpPr>
              <a:grpSpLocks/>
            </p:cNvGrpSpPr>
            <p:nvPr/>
          </p:nvGrpSpPr>
          <p:grpSpPr bwMode="auto">
            <a:xfrm>
              <a:off x="6907009" y="1937600"/>
              <a:ext cx="303455" cy="1571478"/>
              <a:chOff x="6907314" y="1890544"/>
              <a:chExt cx="303458" cy="1571555"/>
            </a:xfrm>
          </p:grpSpPr>
          <p:grpSp>
            <p:nvGrpSpPr>
              <p:cNvPr id="6" name="Группа 39"/>
              <p:cNvGrpSpPr>
                <a:grpSpLocks/>
              </p:cNvGrpSpPr>
              <p:nvPr/>
            </p:nvGrpSpPr>
            <p:grpSpPr bwMode="auto">
              <a:xfrm>
                <a:off x="6948264" y="1941918"/>
                <a:ext cx="216024" cy="1520181"/>
                <a:chOff x="6948264" y="1941918"/>
                <a:chExt cx="216024" cy="1520181"/>
              </a:xfrm>
            </p:grpSpPr>
            <p:cxnSp>
              <p:nvCxnSpPr>
                <p:cNvPr id="92" name="Прямая соединительная линия 6"/>
                <p:cNvCxnSpPr>
                  <a:cxnSpLocks noChangeShapeType="1"/>
                </p:cNvCxnSpPr>
                <p:nvPr/>
              </p:nvCxnSpPr>
              <p:spPr bwMode="auto">
                <a:xfrm>
                  <a:off x="6948264" y="1941918"/>
                  <a:ext cx="0" cy="1520181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3" name="Прямая соединительная линия 20"/>
                <p:cNvCxnSpPr>
                  <a:cxnSpLocks noChangeShapeType="1"/>
                </p:cNvCxnSpPr>
                <p:nvPr/>
              </p:nvCxnSpPr>
              <p:spPr bwMode="auto">
                <a:xfrm>
                  <a:off x="7164288" y="2357416"/>
                  <a:ext cx="0" cy="1104683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90" name="Блок-схема: узел 19"/>
              <p:cNvSpPr>
                <a:spLocks noChangeArrowheads="1"/>
              </p:cNvSpPr>
              <p:nvPr/>
            </p:nvSpPr>
            <p:spPr bwMode="auto">
              <a:xfrm>
                <a:off x="6907314" y="1890544"/>
                <a:ext cx="97718" cy="80544"/>
              </a:xfrm>
              <a:prstGeom prst="flowChartConnector">
                <a:avLst/>
              </a:prstGeom>
              <a:solidFill>
                <a:schemeClr val="bg2"/>
              </a:solidFill>
              <a:ln w="12700" algn="ctr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ru-RU" sz="1800"/>
              </a:p>
            </p:txBody>
          </p:sp>
          <p:sp>
            <p:nvSpPr>
              <p:cNvPr id="91" name="Блок-схема: узел 90"/>
              <p:cNvSpPr>
                <a:spLocks noChangeArrowheads="1"/>
              </p:cNvSpPr>
              <p:nvPr/>
            </p:nvSpPr>
            <p:spPr bwMode="auto">
              <a:xfrm>
                <a:off x="7113054" y="2317484"/>
                <a:ext cx="97718" cy="80544"/>
              </a:xfrm>
              <a:prstGeom prst="flowChartConnector">
                <a:avLst/>
              </a:prstGeom>
              <a:solidFill>
                <a:schemeClr val="bg2"/>
              </a:solidFill>
              <a:ln w="12700" algn="ctr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ru-RU" sz="1800"/>
              </a:p>
            </p:txBody>
          </p:sp>
        </p:grpSp>
        <p:cxnSp>
          <p:nvCxnSpPr>
            <p:cNvPr id="70" name="Прямая соединительная линия 35"/>
            <p:cNvCxnSpPr>
              <a:cxnSpLocks noChangeShapeType="1"/>
              <a:stCxn id="64" idx="3"/>
              <a:endCxn id="81" idx="1"/>
            </p:cNvCxnSpPr>
            <p:nvPr/>
          </p:nvCxnSpPr>
          <p:spPr bwMode="auto">
            <a:xfrm flipV="1">
              <a:off x="3419871" y="3818657"/>
              <a:ext cx="936104" cy="96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Группа 42"/>
            <p:cNvGrpSpPr>
              <a:grpSpLocks/>
            </p:cNvGrpSpPr>
            <p:nvPr/>
          </p:nvGrpSpPr>
          <p:grpSpPr bwMode="auto">
            <a:xfrm>
              <a:off x="2195736" y="1931343"/>
              <a:ext cx="303455" cy="1571478"/>
              <a:chOff x="6907314" y="1890544"/>
              <a:chExt cx="303458" cy="1571555"/>
            </a:xfrm>
          </p:grpSpPr>
          <p:grpSp>
            <p:nvGrpSpPr>
              <p:cNvPr id="8" name="Группа 43"/>
              <p:cNvGrpSpPr>
                <a:grpSpLocks/>
              </p:cNvGrpSpPr>
              <p:nvPr/>
            </p:nvGrpSpPr>
            <p:grpSpPr bwMode="auto">
              <a:xfrm>
                <a:off x="6948264" y="1941918"/>
                <a:ext cx="216024" cy="1520181"/>
                <a:chOff x="6948264" y="1941918"/>
                <a:chExt cx="216024" cy="1520181"/>
              </a:xfrm>
            </p:grpSpPr>
            <p:cxnSp>
              <p:nvCxnSpPr>
                <p:cNvPr id="87" name="Прямая соединительная линия 46"/>
                <p:cNvCxnSpPr>
                  <a:cxnSpLocks noChangeShapeType="1"/>
                </p:cNvCxnSpPr>
                <p:nvPr/>
              </p:nvCxnSpPr>
              <p:spPr bwMode="auto">
                <a:xfrm>
                  <a:off x="6948264" y="1941918"/>
                  <a:ext cx="0" cy="1520181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88" name="Прямая соединительная линия 47"/>
                <p:cNvCxnSpPr>
                  <a:cxnSpLocks noChangeShapeType="1"/>
                </p:cNvCxnSpPr>
                <p:nvPr/>
              </p:nvCxnSpPr>
              <p:spPr bwMode="auto">
                <a:xfrm>
                  <a:off x="7164288" y="2357416"/>
                  <a:ext cx="0" cy="1104683"/>
                </a:xfrm>
                <a:prstGeom prst="line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85" name="Блок-схема: узел 44"/>
              <p:cNvSpPr>
                <a:spLocks noChangeArrowheads="1"/>
              </p:cNvSpPr>
              <p:nvPr/>
            </p:nvSpPr>
            <p:spPr bwMode="auto">
              <a:xfrm>
                <a:off x="6907314" y="1890544"/>
                <a:ext cx="97718" cy="80544"/>
              </a:xfrm>
              <a:prstGeom prst="flowChartConnector">
                <a:avLst/>
              </a:prstGeom>
              <a:solidFill>
                <a:schemeClr val="bg2"/>
              </a:solidFill>
              <a:ln w="12700" algn="ctr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ru-RU" sz="1800"/>
              </a:p>
            </p:txBody>
          </p:sp>
          <p:sp>
            <p:nvSpPr>
              <p:cNvPr id="86" name="Блок-схема: узел 45"/>
              <p:cNvSpPr>
                <a:spLocks noChangeArrowheads="1"/>
              </p:cNvSpPr>
              <p:nvPr/>
            </p:nvSpPr>
            <p:spPr bwMode="auto">
              <a:xfrm>
                <a:off x="7113054" y="2317484"/>
                <a:ext cx="97718" cy="80544"/>
              </a:xfrm>
              <a:prstGeom prst="flowChartConnector">
                <a:avLst/>
              </a:prstGeom>
              <a:solidFill>
                <a:schemeClr val="bg2"/>
              </a:solidFill>
              <a:ln w="12700" algn="ctr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</p:spPr>
            <p:txBody>
              <a:bodyPr/>
              <a:lstStyle/>
              <a:p>
                <a:pPr eaLnBrk="0" hangingPunct="0"/>
                <a:endParaRPr lang="ru-RU" sz="1800"/>
              </a:p>
            </p:txBody>
          </p:sp>
        </p:grpSp>
        <p:grpSp>
          <p:nvGrpSpPr>
            <p:cNvPr id="9" name="Группа 48"/>
            <p:cNvGrpSpPr>
              <a:grpSpLocks/>
            </p:cNvGrpSpPr>
            <p:nvPr/>
          </p:nvGrpSpPr>
          <p:grpSpPr bwMode="auto">
            <a:xfrm>
              <a:off x="971346" y="1988861"/>
              <a:ext cx="7201054" cy="432027"/>
              <a:chOff x="611560" y="2492896"/>
              <a:chExt cx="771500" cy="432048"/>
            </a:xfrm>
          </p:grpSpPr>
          <p:cxnSp>
            <p:nvCxnSpPr>
              <p:cNvPr id="82" name="Прямая соединительная линия 49"/>
              <p:cNvCxnSpPr>
                <a:cxnSpLocks noChangeShapeType="1"/>
              </p:cNvCxnSpPr>
              <p:nvPr/>
            </p:nvCxnSpPr>
            <p:spPr bwMode="auto">
              <a:xfrm>
                <a:off x="611560" y="2492896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83" name="Прямая соединительная линия 50"/>
              <p:cNvCxnSpPr>
                <a:cxnSpLocks noChangeShapeType="1"/>
              </p:cNvCxnSpPr>
              <p:nvPr/>
            </p:nvCxnSpPr>
            <p:spPr bwMode="auto">
              <a:xfrm>
                <a:off x="611560" y="2924944"/>
                <a:ext cx="7715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73" name="TextBox 18"/>
            <p:cNvSpPr txBox="1">
              <a:spLocks noChangeArrowheads="1"/>
            </p:cNvSpPr>
            <p:nvPr/>
          </p:nvSpPr>
          <p:spPr bwMode="auto">
            <a:xfrm>
              <a:off x="4788024" y="1700808"/>
              <a:ext cx="1799898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1800" dirty="0">
                  <a:latin typeface="Arial" pitchFamily="34" charset="0"/>
                </a:rPr>
                <a:t>Диодный ограничитель сигналов</a:t>
              </a:r>
            </a:p>
          </p:txBody>
        </p:sp>
        <p:sp>
          <p:nvSpPr>
            <p:cNvPr id="74" name="TextBox 18"/>
            <p:cNvSpPr txBox="1">
              <a:spLocks noChangeArrowheads="1"/>
            </p:cNvSpPr>
            <p:nvPr/>
          </p:nvSpPr>
          <p:spPr bwMode="auto">
            <a:xfrm>
              <a:off x="2771800" y="1706141"/>
              <a:ext cx="1799898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1800" dirty="0" smtClean="0">
                  <a:latin typeface="Arial" pitchFamily="34" charset="0"/>
                </a:rPr>
                <a:t>Фильтр </a:t>
              </a:r>
            </a:p>
            <a:p>
              <a:pPr algn="ctr"/>
              <a:r>
                <a:rPr lang="ru-RU" sz="1800" dirty="0" smtClean="0">
                  <a:latin typeface="Arial" pitchFamily="34" charset="0"/>
                </a:rPr>
                <a:t>нижних </a:t>
              </a:r>
            </a:p>
            <a:p>
              <a:pPr algn="ctr"/>
              <a:r>
                <a:rPr lang="ru-RU" sz="1800" dirty="0" smtClean="0">
                  <a:latin typeface="Arial" pitchFamily="34" charset="0"/>
                </a:rPr>
                <a:t>частот</a:t>
              </a:r>
              <a:endParaRPr lang="ru-RU" sz="1800" dirty="0">
                <a:latin typeface="Arial" pitchFamily="34" charset="0"/>
              </a:endParaRPr>
            </a:p>
          </p:txBody>
        </p:sp>
        <p:sp>
          <p:nvSpPr>
            <p:cNvPr id="75" name="Блок-схема: узел 19"/>
            <p:cNvSpPr>
              <a:spLocks noChangeArrowheads="1"/>
            </p:cNvSpPr>
            <p:nvPr/>
          </p:nvSpPr>
          <p:spPr bwMode="auto">
            <a:xfrm>
              <a:off x="971600" y="1954932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76" name="Блок-схема: узел 19"/>
            <p:cNvSpPr>
              <a:spLocks noChangeArrowheads="1"/>
            </p:cNvSpPr>
            <p:nvPr/>
          </p:nvSpPr>
          <p:spPr bwMode="auto">
            <a:xfrm>
              <a:off x="952550" y="2382150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77" name="Блок-схема: узел 19"/>
            <p:cNvSpPr>
              <a:spLocks noChangeArrowheads="1"/>
            </p:cNvSpPr>
            <p:nvPr/>
          </p:nvSpPr>
          <p:spPr bwMode="auto">
            <a:xfrm>
              <a:off x="2205261" y="1916832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78" name="Блок-схема: узел 19"/>
            <p:cNvSpPr>
              <a:spLocks noChangeArrowheads="1"/>
            </p:cNvSpPr>
            <p:nvPr/>
          </p:nvSpPr>
          <p:spPr bwMode="auto">
            <a:xfrm>
              <a:off x="2411760" y="2363100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79" name="Блок-схема: узел 19"/>
            <p:cNvSpPr>
              <a:spLocks noChangeArrowheads="1"/>
            </p:cNvSpPr>
            <p:nvPr/>
          </p:nvSpPr>
          <p:spPr bwMode="auto">
            <a:xfrm>
              <a:off x="8244408" y="1950740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80" name="Блок-схема: узел 19"/>
            <p:cNvSpPr>
              <a:spLocks noChangeArrowheads="1"/>
            </p:cNvSpPr>
            <p:nvPr/>
          </p:nvSpPr>
          <p:spPr bwMode="auto">
            <a:xfrm>
              <a:off x="8268791" y="2377958"/>
              <a:ext cx="72008" cy="76838"/>
            </a:xfrm>
            <a:prstGeom prst="flowChartConnector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round/>
              <a:headEnd type="none" w="sm" len="sm"/>
              <a:tailEnd type="stealth" w="med" len="med"/>
            </a:ln>
          </p:spPr>
          <p:txBody>
            <a:bodyPr/>
            <a:lstStyle/>
            <a:p>
              <a:pPr eaLnBrk="0" hangingPunct="0"/>
              <a:endParaRPr lang="ru-RU" sz="2000">
                <a:latin typeface="Arial" pitchFamily="34" charset="0"/>
              </a:endParaRPr>
            </a:p>
          </p:txBody>
        </p:sp>
        <p:sp>
          <p:nvSpPr>
            <p:cNvPr id="81" name="TextBox 3"/>
            <p:cNvSpPr txBox="1">
              <a:spLocks noChangeArrowheads="1"/>
            </p:cNvSpPr>
            <p:nvPr/>
          </p:nvSpPr>
          <p:spPr bwMode="auto">
            <a:xfrm>
              <a:off x="4355975" y="3356992"/>
              <a:ext cx="3456071" cy="9233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1800" dirty="0" smtClean="0">
                  <a:latin typeface="Arial" pitchFamily="34" charset="0"/>
                </a:rPr>
                <a:t>Устройство </a:t>
              </a:r>
              <a:r>
                <a:rPr lang="ru-RU" sz="1800" dirty="0">
                  <a:latin typeface="Arial" pitchFamily="34" charset="0"/>
                </a:rPr>
                <a:t>анализа состояния телефонного аппарата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606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120650" y="316388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 anchor="ctr">
            <a:spAutoFit/>
          </a:bodyPr>
          <a:lstStyle/>
          <a:p>
            <a:pPr indent="449263" defTabSz="912813" eaLnBrk="0" hangingPunct="0"/>
            <a:endParaRPr lang="ru-RU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120650" y="3163888"/>
            <a:ext cx="305435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179388" y="3638550"/>
            <a:ext cx="3030537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pPr defTabSz="912813" eaLnBrk="0" hangingPunct="0"/>
            <a:endParaRPr lang="ru-RU"/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539552" y="5733256"/>
            <a:ext cx="8424863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2000" dirty="0">
                <a:latin typeface="Arial" pitchFamily="34" charset="0"/>
              </a:rPr>
              <a:t>Внешний вид комбинированных устройств защиты телефонных </a:t>
            </a:r>
            <a:r>
              <a:rPr lang="ru-RU" sz="2000" dirty="0" smtClean="0">
                <a:latin typeface="Arial" pitchFamily="34" charset="0"/>
              </a:rPr>
              <a:t>аппаратов </a:t>
            </a:r>
            <a:r>
              <a:rPr lang="ru-RU" sz="2000" dirty="0" smtClean="0">
                <a:latin typeface="Arial" pitchFamily="34" charset="0"/>
                <a:sym typeface="Symbol" pitchFamily="18" charset="2"/>
              </a:rPr>
              <a:t>«</a:t>
            </a:r>
            <a:r>
              <a:rPr lang="ru-RU" sz="2000" dirty="0">
                <a:latin typeface="Arial" pitchFamily="34" charset="0"/>
                <a:sym typeface="Symbol" pitchFamily="18" charset="2"/>
              </a:rPr>
              <a:t>МП </a:t>
            </a:r>
            <a:r>
              <a:rPr lang="ru-RU" sz="2000" dirty="0">
                <a:latin typeface="Arial" pitchFamily="34" charset="0"/>
              </a:rPr>
              <a:t> 1Ц</a:t>
            </a:r>
            <a:r>
              <a:rPr lang="ru-RU" sz="2000" dirty="0" smtClean="0">
                <a:latin typeface="Arial" pitchFamily="34" charset="0"/>
              </a:rPr>
              <a:t>» и </a:t>
            </a:r>
            <a:r>
              <a:rPr lang="ru-RU" sz="2000" dirty="0" smtClean="0">
                <a:latin typeface="Arial" pitchFamily="34" charset="0"/>
                <a:sym typeface="Symbol" pitchFamily="18" charset="2"/>
              </a:rPr>
              <a:t>«</a:t>
            </a:r>
            <a:r>
              <a:rPr lang="ru-RU" sz="2000" dirty="0">
                <a:latin typeface="Arial" pitchFamily="34" charset="0"/>
                <a:sym typeface="Symbol" pitchFamily="18" charset="2"/>
              </a:rPr>
              <a:t>МП </a:t>
            </a:r>
            <a:r>
              <a:rPr lang="ru-RU" sz="2000" dirty="0">
                <a:latin typeface="Arial" pitchFamily="34" charset="0"/>
              </a:rPr>
              <a:t> </a:t>
            </a:r>
            <a:r>
              <a:rPr lang="ru-RU" sz="2000" dirty="0" smtClean="0">
                <a:latin typeface="Arial" pitchFamily="34" charset="0"/>
              </a:rPr>
              <a:t>1А»</a:t>
            </a:r>
            <a:endParaRPr lang="ru-RU" sz="2000" dirty="0">
              <a:latin typeface="Arial" pitchFamily="34" charset="0"/>
              <a:sym typeface="Symbol" pitchFamily="18" charset="2"/>
            </a:endParaRPr>
          </a:p>
        </p:txBody>
      </p:sp>
      <p:sp>
        <p:nvSpPr>
          <p:cNvPr id="51212" name="Прямоугольник 13"/>
          <p:cNvSpPr>
            <a:spLocks noChangeArrowheads="1"/>
          </p:cNvSpPr>
          <p:nvPr/>
        </p:nvSpPr>
        <p:spPr bwMode="auto">
          <a:xfrm>
            <a:off x="142875" y="214313"/>
            <a:ext cx="3786188" cy="214312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51213" name="Прямоугольник 14"/>
          <p:cNvSpPr>
            <a:spLocks noChangeArrowheads="1"/>
          </p:cNvSpPr>
          <p:nvPr/>
        </p:nvSpPr>
        <p:spPr bwMode="auto">
          <a:xfrm>
            <a:off x="3770313" y="214313"/>
            <a:ext cx="44450" cy="4643437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51214" name="Прямоугольник 15"/>
          <p:cNvSpPr>
            <a:spLocks noChangeArrowheads="1"/>
          </p:cNvSpPr>
          <p:nvPr/>
        </p:nvSpPr>
        <p:spPr bwMode="auto">
          <a:xfrm>
            <a:off x="93663" y="357188"/>
            <a:ext cx="285750" cy="442912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sp>
        <p:nvSpPr>
          <p:cNvPr id="51215" name="Прямоугольник 16"/>
          <p:cNvSpPr>
            <a:spLocks noChangeArrowheads="1"/>
          </p:cNvSpPr>
          <p:nvPr/>
        </p:nvSpPr>
        <p:spPr bwMode="auto">
          <a:xfrm>
            <a:off x="285750" y="4610100"/>
            <a:ext cx="3786188" cy="142875"/>
          </a:xfrm>
          <a:prstGeom prst="rect">
            <a:avLst/>
          </a:prstGeom>
          <a:solidFill>
            <a:schemeClr val="tx1"/>
          </a:solidFill>
          <a:ln w="12700" algn="ctr">
            <a:noFill/>
            <a:round/>
            <a:headEnd type="none" w="sm" len="sm"/>
            <a:tailEnd type="stealth" w="med" len="med"/>
          </a:ln>
        </p:spPr>
        <p:txBody>
          <a:bodyPr/>
          <a:lstStyle/>
          <a:p>
            <a:pPr defTabSz="912813" eaLnBrk="0" hangingPunct="0"/>
            <a:endParaRPr lang="ru-RU"/>
          </a:p>
        </p:txBody>
      </p:sp>
      <p:pic>
        <p:nvPicPr>
          <p:cNvPr id="18" name="Рисунок 17" descr="МП-1А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836712"/>
            <a:ext cx="2952328" cy="4219754"/>
          </a:xfrm>
          <a:prstGeom prst="rect">
            <a:avLst/>
          </a:prstGeom>
        </p:spPr>
      </p:pic>
      <p:pic>
        <p:nvPicPr>
          <p:cNvPr id="20" name="Рисунок 19" descr="МП-1 А и Ц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476672"/>
            <a:ext cx="4824536" cy="452345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7"/>
          <p:cNvSpPr>
            <a:spLocks noChangeShapeType="1"/>
          </p:cNvSpPr>
          <p:nvPr/>
        </p:nvSpPr>
        <p:spPr bwMode="auto">
          <a:xfrm flipV="1">
            <a:off x="4500563" y="735013"/>
            <a:ext cx="0" cy="4751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952500" y="395288"/>
            <a:ext cx="7086600" cy="70802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2000" b="1">
                <a:latin typeface="Arial" pitchFamily="34" charset="0"/>
              </a:rPr>
              <a:t>Пассивные способы защиты речевой информации в выделенных помещениях (ВП)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44500" y="1382713"/>
            <a:ext cx="3598863" cy="157797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600" b="1" u="sng">
                <a:latin typeface="Arial" pitchFamily="34" charset="0"/>
              </a:rPr>
              <a:t>Звукоизоляция ВП</a:t>
            </a: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</a:t>
            </a:r>
            <a:r>
              <a:rPr lang="ru-RU" sz="1600">
                <a:latin typeface="Times New Roman" pitchFamily="18" charset="0"/>
                <a:sym typeface="Wingdings 2" pitchFamily="18" charset="2"/>
              </a:rPr>
              <a:t> Звукоизоляция ограждающих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  <a:sym typeface="Wingdings 2" pitchFamily="18" charset="2"/>
              </a:rPr>
              <a:t>      конструкций</a:t>
            </a:r>
            <a:r>
              <a:rPr lang="ru-RU" sz="1600">
                <a:latin typeface="Times New Roman" pitchFamily="18" charset="0"/>
              </a:rPr>
              <a:t>.</a:t>
            </a: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 </a:t>
            </a:r>
            <a:r>
              <a:rPr lang="ru-RU" sz="1600">
                <a:latin typeface="Times New Roman" pitchFamily="18" charset="0"/>
                <a:sym typeface="Wingdings 2" pitchFamily="18" charset="2"/>
              </a:rPr>
              <a:t>Звукоизоляция дверей.</a:t>
            </a:r>
            <a:endParaRPr lang="ru-RU" sz="1600">
              <a:latin typeface="Times New Roman" pitchFamily="18" charset="0"/>
            </a:endParaRP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 </a:t>
            </a:r>
            <a:r>
              <a:rPr lang="ru-RU" sz="1600">
                <a:latin typeface="Times New Roman" pitchFamily="18" charset="0"/>
                <a:sym typeface="Wingdings 2" pitchFamily="18" charset="2"/>
              </a:rPr>
              <a:t>Звукоизоляция окон.</a:t>
            </a: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 </a:t>
            </a:r>
            <a:r>
              <a:rPr lang="ru-RU" sz="1600">
                <a:latin typeface="Times New Roman" pitchFamily="18" charset="0"/>
                <a:sym typeface="Wingdings 2" pitchFamily="18" charset="2"/>
              </a:rPr>
              <a:t>Звукоизоляция воздуховодов.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4913313" y="1477963"/>
            <a:ext cx="3979862" cy="108902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 b="1" u="sng">
                <a:latin typeface="Arial" pitchFamily="34" charset="0"/>
              </a:rPr>
              <a:t>Подавление опасных сигналов в линиях ВТСС</a:t>
            </a: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</a:t>
            </a:r>
            <a:r>
              <a:rPr lang="ru-RU" sz="1600">
                <a:latin typeface="Times New Roman" pitchFamily="18" charset="0"/>
              </a:rPr>
              <a:t> Установка в соединительных линиях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ВТСС фильтров нижних частот      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414338" y="3109913"/>
            <a:ext cx="3621087" cy="108902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600" b="1">
                <a:latin typeface="Arial" pitchFamily="34" charset="0"/>
              </a:rPr>
              <a:t>Установка специальных </a:t>
            </a:r>
            <a:r>
              <a:rPr lang="ru-RU" sz="1600" b="1"/>
              <a:t>упругих </a:t>
            </a:r>
            <a:r>
              <a:rPr lang="ru-RU" sz="1600" b="1">
                <a:latin typeface="Arial" pitchFamily="34" charset="0"/>
              </a:rPr>
              <a:t>виброизолирующих</a:t>
            </a:r>
            <a:r>
              <a:rPr lang="ru-RU" sz="1600">
                <a:latin typeface="Arial" pitchFamily="34" charset="0"/>
              </a:rPr>
              <a:t> </a:t>
            </a:r>
            <a:r>
              <a:rPr lang="ru-RU" sz="1600" b="1"/>
              <a:t>прокладок</a:t>
            </a:r>
            <a:r>
              <a:rPr lang="ru-RU" sz="1600" b="1">
                <a:latin typeface="Arial" pitchFamily="34" charset="0"/>
              </a:rPr>
              <a:t> в трубопроводы, выходящие за пределы контролируемой зоны</a:t>
            </a:r>
            <a:r>
              <a:rPr lang="ru-RU" sz="1600" b="1">
                <a:latin typeface="Times New Roman" pitchFamily="18" charset="0"/>
              </a:rPr>
              <a:t>   </a:t>
            </a:r>
          </a:p>
        </p:txBody>
      </p:sp>
      <p:sp>
        <p:nvSpPr>
          <p:cNvPr id="45063" name="Text Box 12"/>
          <p:cNvSpPr txBox="1">
            <a:spLocks noChangeArrowheads="1"/>
          </p:cNvSpPr>
          <p:nvPr/>
        </p:nvSpPr>
        <p:spPr bwMode="auto">
          <a:xfrm>
            <a:off x="4913313" y="2822575"/>
            <a:ext cx="4051300" cy="1333500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 b="1" u="sng">
                <a:latin typeface="Arial" pitchFamily="34" charset="0"/>
              </a:rPr>
              <a:t>Ограничение опасных сигналов </a:t>
            </a:r>
          </a:p>
          <a:p>
            <a:pPr algn="ctr" defTabSz="912813" eaLnBrk="0" hangingPunct="0"/>
            <a:r>
              <a:rPr lang="ru-RU" sz="1600" b="1" u="sng">
                <a:latin typeface="Arial" pitchFamily="34" charset="0"/>
              </a:rPr>
              <a:t>в линиях ВТСС</a:t>
            </a:r>
            <a:endParaRPr lang="ru-RU" sz="1600" b="1" u="sng">
              <a:latin typeface="Times New Roman" pitchFamily="18" charset="0"/>
            </a:endParaRPr>
          </a:p>
          <a:p>
            <a:pPr defTabSz="912813" eaLnBrk="0" hangingPunct="0"/>
            <a:r>
              <a:rPr lang="ru-RU" sz="1600" b="1">
                <a:sym typeface="Wingdings 2" pitchFamily="18" charset="2"/>
              </a:rPr>
              <a:t></a:t>
            </a:r>
            <a:r>
              <a:rPr lang="ru-RU" sz="1600"/>
              <a:t> </a:t>
            </a:r>
            <a:r>
              <a:rPr lang="ru-RU" sz="1600">
                <a:latin typeface="Times New Roman" pitchFamily="18" charset="0"/>
              </a:rPr>
              <a:t>Установка в соединительных линиях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 ВТСС ограничителей сигналов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 малой амплитуды </a:t>
            </a:r>
          </a:p>
        </p:txBody>
      </p:sp>
      <p:sp>
        <p:nvSpPr>
          <p:cNvPr id="45064" name="Text Box 16"/>
          <p:cNvSpPr txBox="1">
            <a:spLocks noChangeArrowheads="1"/>
          </p:cNvSpPr>
          <p:nvPr/>
        </p:nvSpPr>
        <p:spPr bwMode="auto">
          <a:xfrm>
            <a:off x="4913313" y="4435475"/>
            <a:ext cx="4051300" cy="157797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 b="1" u="sng">
                <a:latin typeface="Arial" pitchFamily="34" charset="0"/>
              </a:rPr>
              <a:t>Отключение ВТСС от линии</a:t>
            </a:r>
            <a:r>
              <a:rPr lang="ru-RU" sz="1600" b="1">
                <a:latin typeface="Arial" pitchFamily="34" charset="0"/>
                <a:cs typeface="Times New Roman" pitchFamily="18" charset="0"/>
              </a:rPr>
              <a:t> </a:t>
            </a:r>
          </a:p>
          <a:p>
            <a:pPr defTabSz="912813" eaLnBrk="0" hangingPunct="0"/>
            <a:r>
              <a:rPr lang="ru-RU" sz="1600" b="1">
                <a:sym typeface="Wingdings 2" pitchFamily="18" charset="2"/>
              </a:rPr>
              <a:t></a:t>
            </a:r>
            <a:r>
              <a:rPr lang="ru-RU" sz="1600"/>
              <a:t> </a:t>
            </a:r>
            <a:r>
              <a:rPr lang="ru-RU" sz="1600">
                <a:latin typeface="Times New Roman" pitchFamily="18" charset="0"/>
              </a:rPr>
              <a:t>Установка в соединительных линиях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 ВТСС устройств защиты,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 отключающих </a:t>
            </a:r>
            <a:r>
              <a:rPr lang="ru-RU" sz="1600">
                <a:latin typeface="Times New Roman" pitchFamily="18" charset="0"/>
                <a:cs typeface="Times New Roman" pitchFamily="18" charset="0"/>
              </a:rPr>
              <a:t>преобразователи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  <a:cs typeface="Times New Roman" pitchFamily="18" charset="0"/>
              </a:rPr>
              <a:t>      (источники) опасных сигналов</a:t>
            </a:r>
            <a:r>
              <a:rPr lang="ru-RU" sz="1600">
                <a:latin typeface="Times New Roman" pitchFamily="18" charset="0"/>
              </a:rPr>
              <a:t> от </a:t>
            </a:r>
          </a:p>
          <a:p>
            <a:pPr defTabSz="912813" eaLnBrk="0" hangingPunct="0"/>
            <a:r>
              <a:rPr lang="ru-RU" sz="1600">
                <a:latin typeface="Times New Roman" pitchFamily="18" charset="0"/>
              </a:rPr>
              <a:t>      линии</a:t>
            </a:r>
          </a:p>
        </p:txBody>
      </p:sp>
      <p:sp>
        <p:nvSpPr>
          <p:cNvPr id="45065" name="Text Box 22"/>
          <p:cNvSpPr txBox="1">
            <a:spLocks noChangeArrowheads="1"/>
          </p:cNvSpPr>
          <p:nvPr/>
        </p:nvSpPr>
        <p:spPr bwMode="auto">
          <a:xfrm>
            <a:off x="420688" y="4406900"/>
            <a:ext cx="3598862" cy="338138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600" b="1">
                <a:latin typeface="Arial" pitchFamily="34" charset="0"/>
              </a:rPr>
              <a:t>Экранирование ВП</a:t>
            </a:r>
          </a:p>
        </p:txBody>
      </p:sp>
      <p:sp>
        <p:nvSpPr>
          <p:cNvPr id="45066" name="Text Box 26"/>
          <p:cNvSpPr txBox="1">
            <a:spLocks noChangeArrowheads="1"/>
          </p:cNvSpPr>
          <p:nvPr/>
        </p:nvSpPr>
        <p:spPr bwMode="auto">
          <a:xfrm>
            <a:off x="323850" y="5013325"/>
            <a:ext cx="3816350" cy="1089025"/>
          </a:xfrm>
          <a:prstGeom prst="rect">
            <a:avLst/>
          </a:prstGeom>
          <a:solidFill>
            <a:srgbClr val="E3E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 b="1" u="sng">
                <a:latin typeface="Arial" pitchFamily="34" charset="0"/>
              </a:rPr>
              <a:t>Подавление сигналов сетевых закладок</a:t>
            </a:r>
          </a:p>
          <a:p>
            <a:pPr defTabSz="912813" eaLnBrk="0" hangingPunct="0"/>
            <a:r>
              <a:rPr lang="ru-RU" sz="1600" b="1">
                <a:latin typeface="Times New Roman" pitchFamily="18" charset="0"/>
                <a:sym typeface="Wingdings 2" pitchFamily="18" charset="2"/>
              </a:rPr>
              <a:t></a:t>
            </a:r>
            <a:r>
              <a:rPr lang="ru-RU" sz="1600">
                <a:latin typeface="Times New Roman" pitchFamily="18" charset="0"/>
              </a:rPr>
              <a:t> Установка фильтров нижних частот    в линиях электропитания ВП    </a:t>
            </a:r>
          </a:p>
        </p:txBody>
      </p:sp>
      <p:sp>
        <p:nvSpPr>
          <p:cNvPr id="45067" name="Line 28"/>
          <p:cNvSpPr>
            <a:spLocks noChangeShapeType="1"/>
          </p:cNvSpPr>
          <p:nvPr/>
        </p:nvSpPr>
        <p:spPr bwMode="auto">
          <a:xfrm>
            <a:off x="4500563" y="2030413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68" name="Line 29"/>
          <p:cNvSpPr>
            <a:spLocks noChangeShapeType="1"/>
          </p:cNvSpPr>
          <p:nvPr/>
        </p:nvSpPr>
        <p:spPr bwMode="auto">
          <a:xfrm>
            <a:off x="4500563" y="3398838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69" name="Line 30"/>
          <p:cNvSpPr>
            <a:spLocks noChangeShapeType="1"/>
          </p:cNvSpPr>
          <p:nvPr/>
        </p:nvSpPr>
        <p:spPr bwMode="auto">
          <a:xfrm>
            <a:off x="4546600" y="4910138"/>
            <a:ext cx="3587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70" name="Line 32"/>
          <p:cNvSpPr>
            <a:spLocks noChangeShapeType="1"/>
          </p:cNvSpPr>
          <p:nvPr/>
        </p:nvSpPr>
        <p:spPr bwMode="auto">
          <a:xfrm flipH="1">
            <a:off x="3995738" y="5462588"/>
            <a:ext cx="5048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71" name="Line 33"/>
          <p:cNvSpPr>
            <a:spLocks noChangeShapeType="1"/>
          </p:cNvSpPr>
          <p:nvPr/>
        </p:nvSpPr>
        <p:spPr bwMode="auto">
          <a:xfrm flipH="1">
            <a:off x="3995738" y="4622800"/>
            <a:ext cx="5048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72" name="Line 34"/>
          <p:cNvSpPr>
            <a:spLocks noChangeShapeType="1"/>
          </p:cNvSpPr>
          <p:nvPr/>
        </p:nvSpPr>
        <p:spPr bwMode="auto">
          <a:xfrm flipH="1">
            <a:off x="3995738" y="3686175"/>
            <a:ext cx="5048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45073" name="Line 35"/>
          <p:cNvSpPr>
            <a:spLocks noChangeShapeType="1"/>
          </p:cNvSpPr>
          <p:nvPr/>
        </p:nvSpPr>
        <p:spPr bwMode="auto">
          <a:xfrm flipH="1">
            <a:off x="3995738" y="2317750"/>
            <a:ext cx="5048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323528" y="3284984"/>
            <a:ext cx="87153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3200" dirty="0" smtClean="0">
                <a:solidFill>
                  <a:schemeClr val="bg1"/>
                </a:solidFill>
                <a:latin typeface="Arial" pitchFamily="34" charset="0"/>
              </a:rPr>
              <a:t>Спасибо за внимание</a:t>
            </a:r>
            <a:endParaRPr lang="ru-RU" sz="32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8313" y="260350"/>
            <a:ext cx="8135937" cy="5329238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3077" name="Picture 5" descr="Человек с ПЭВ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1989138"/>
            <a:ext cx="387032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539750" y="1341438"/>
          <a:ext cx="1211263" cy="385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Image" r:id="rId4" imgW="1574048" imgH="4990476" progId="">
                  <p:embed/>
                </p:oleObj>
              </mc:Choice>
              <mc:Fallback>
                <p:oleObj name="Image" r:id="rId4" imgW="1574048" imgH="4990476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341438"/>
                        <a:ext cx="1211263" cy="385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7"/>
          <p:cNvSpPr>
            <a:spLocks noChangeArrowheads="1"/>
          </p:cNvSpPr>
          <p:nvPr/>
        </p:nvSpPr>
        <p:spPr bwMode="auto">
          <a:xfrm>
            <a:off x="500063" y="5805488"/>
            <a:ext cx="8358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>
                <a:sym typeface="Wingdings 2" pitchFamily="18" charset="2"/>
              </a:rPr>
              <a:t>Звукоизоляция стен </a:t>
            </a:r>
            <a:endParaRPr kumimoji="1" lang="ru-RU" sz="2000" b="1">
              <a:latin typeface="Arial" pitchFamily="34" charset="0"/>
            </a:endParaRPr>
          </a:p>
        </p:txBody>
      </p:sp>
      <p:pic>
        <p:nvPicPr>
          <p:cNvPr id="3079" name="Picture 11" descr="speak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350" y="955675"/>
            <a:ext cx="86201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0" name="Rectangle 14" descr="Горизонтальный кирпич"/>
          <p:cNvSpPr>
            <a:spLocks noChangeArrowheads="1"/>
          </p:cNvSpPr>
          <p:nvPr/>
        </p:nvSpPr>
        <p:spPr bwMode="auto">
          <a:xfrm>
            <a:off x="5508625" y="908050"/>
            <a:ext cx="503238" cy="4321175"/>
          </a:xfrm>
          <a:prstGeom prst="rect">
            <a:avLst/>
          </a:prstGeom>
          <a:pattFill prst="horzBrick">
            <a:fgClr>
              <a:srgbClr val="964B00"/>
            </a:fgClr>
            <a:bgClr>
              <a:schemeClr val="tx1"/>
            </a:bgClr>
          </a:patt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3081" name="Rectangle 15"/>
          <p:cNvSpPr>
            <a:spLocks noChangeArrowheads="1"/>
          </p:cNvSpPr>
          <p:nvPr/>
        </p:nvSpPr>
        <p:spPr bwMode="auto">
          <a:xfrm>
            <a:off x="5364163" y="908050"/>
            <a:ext cx="142875" cy="4321175"/>
          </a:xfrm>
          <a:prstGeom prst="rect">
            <a:avLst/>
          </a:prstGeom>
          <a:solidFill>
            <a:srgbClr val="964B00"/>
          </a:solid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pic>
        <p:nvPicPr>
          <p:cNvPr id="3082" name="Picture 18" descr="Человек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688" y="1484313"/>
            <a:ext cx="1363662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Rectangle 19" descr="Ромбики"/>
          <p:cNvSpPr>
            <a:spLocks noChangeArrowheads="1"/>
          </p:cNvSpPr>
          <p:nvPr/>
        </p:nvSpPr>
        <p:spPr bwMode="auto">
          <a:xfrm>
            <a:off x="5364163" y="1052513"/>
            <a:ext cx="647700" cy="215900"/>
          </a:xfrm>
          <a:prstGeom prst="rect">
            <a:avLst/>
          </a:prstGeom>
          <a:pattFill prst="solidDmnd">
            <a:fgClr>
              <a:srgbClr val="FF0000"/>
            </a:fgClr>
            <a:bgClr>
              <a:schemeClr val="tx1"/>
            </a:bgClr>
          </a:pattFill>
          <a:ln w="12700">
            <a:solidFill>
              <a:schemeClr val="bg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defTabSz="912813" eaLnBrk="0" hangingPunct="0"/>
            <a:endParaRPr lang="ru-RU"/>
          </a:p>
        </p:txBody>
      </p:sp>
      <p:sp>
        <p:nvSpPr>
          <p:cNvPr id="3084" name="Rectangle 20"/>
          <p:cNvSpPr>
            <a:spLocks noChangeArrowheads="1"/>
          </p:cNvSpPr>
          <p:nvPr/>
        </p:nvSpPr>
        <p:spPr bwMode="auto">
          <a:xfrm>
            <a:off x="2916238" y="1268413"/>
            <a:ext cx="2232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kumimoji="1" lang="ru-RU" sz="1600" b="1">
                <a:latin typeface="Times New Roman" pitchFamily="18" charset="0"/>
              </a:rPr>
              <a:t>Звукопоглощающий материал</a:t>
            </a:r>
          </a:p>
        </p:txBody>
      </p:sp>
      <p:sp>
        <p:nvSpPr>
          <p:cNvPr id="3085" name="Rectangle 21"/>
          <p:cNvSpPr>
            <a:spLocks noChangeArrowheads="1"/>
          </p:cNvSpPr>
          <p:nvPr/>
        </p:nvSpPr>
        <p:spPr bwMode="auto">
          <a:xfrm>
            <a:off x="2916238" y="471488"/>
            <a:ext cx="23764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kumimoji="1" lang="ru-RU" sz="1600" b="1">
                <a:latin typeface="Times New Roman" pitchFamily="18" charset="0"/>
              </a:rPr>
              <a:t>Акустический фильтр в воздуховоде</a:t>
            </a:r>
          </a:p>
        </p:txBody>
      </p:sp>
      <p:sp>
        <p:nvSpPr>
          <p:cNvPr id="3086" name="Line 23"/>
          <p:cNvSpPr>
            <a:spLocks noChangeShapeType="1"/>
          </p:cNvSpPr>
          <p:nvPr/>
        </p:nvSpPr>
        <p:spPr bwMode="auto">
          <a:xfrm>
            <a:off x="4572000" y="1700213"/>
            <a:ext cx="792163" cy="360362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87" name="Text Box 24"/>
          <p:cNvSpPr txBox="1">
            <a:spLocks noChangeArrowheads="1"/>
          </p:cNvSpPr>
          <p:nvPr/>
        </p:nvSpPr>
        <p:spPr bwMode="auto">
          <a:xfrm>
            <a:off x="6227763" y="549275"/>
            <a:ext cx="2160587" cy="517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</a:pP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Перехват информации не возможен (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W </a:t>
            </a:r>
            <a:r>
              <a:rPr lang="en-US" sz="1400">
                <a:solidFill>
                  <a:schemeClr val="hlink"/>
                </a:solidFill>
                <a:latin typeface="Arial" pitchFamily="34" charset="0"/>
              </a:rPr>
              <a:t>&lt; </a:t>
            </a:r>
            <a:r>
              <a:rPr lang="en-US" sz="1400" i="1">
                <a:solidFill>
                  <a:schemeClr val="hlink"/>
                </a:solidFill>
                <a:latin typeface="Arial" pitchFamily="34" charset="0"/>
              </a:rPr>
              <a:t>W</a:t>
            </a:r>
            <a:r>
              <a:rPr lang="ru-RU" sz="1400" baseline="-25000">
                <a:solidFill>
                  <a:schemeClr val="hlink"/>
                </a:solidFill>
                <a:latin typeface="Arial" pitchFamily="34" charset="0"/>
              </a:rPr>
              <a:t>п</a:t>
            </a:r>
            <a:r>
              <a:rPr lang="ru-RU" sz="1400">
                <a:solidFill>
                  <a:schemeClr val="hlink"/>
                </a:solidFill>
                <a:latin typeface="Arial" pitchFamily="34" charset="0"/>
              </a:rPr>
              <a:t>)</a:t>
            </a:r>
            <a:endParaRPr lang="ru-RU" sz="1400" baseline="-2500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3088" name="Line 26"/>
          <p:cNvSpPr>
            <a:spLocks noChangeShapeType="1"/>
          </p:cNvSpPr>
          <p:nvPr/>
        </p:nvSpPr>
        <p:spPr bwMode="auto">
          <a:xfrm>
            <a:off x="4911725" y="908050"/>
            <a:ext cx="433388" cy="28733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1955</Words>
  <Application>Microsoft Office PowerPoint</Application>
  <PresentationFormat>Экран (4:3)</PresentationFormat>
  <Paragraphs>411</Paragraphs>
  <Slides>80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80</vt:i4>
      </vt:variant>
    </vt:vector>
  </HeadingPairs>
  <TitlesOfParts>
    <vt:vector size="93" baseType="lpstr">
      <vt:lpstr>Adobe Heiti Std R</vt:lpstr>
      <vt:lpstr>Arial</vt:lpstr>
      <vt:lpstr>Calibri</vt:lpstr>
      <vt:lpstr>Monotype Sorts</vt:lpstr>
      <vt:lpstr>Symbol</vt:lpstr>
      <vt:lpstr>Times New Roman</vt:lpstr>
      <vt:lpstr>Times New Roman Cyr</vt:lpstr>
      <vt:lpstr>Wingdings</vt:lpstr>
      <vt:lpstr>Wingdings 2</vt:lpstr>
      <vt:lpstr>Тема Office</vt:lpstr>
      <vt:lpstr>Image</vt:lpstr>
      <vt:lpstr>Visio</vt:lpstr>
      <vt:lpstr>Формула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АА</dc:creator>
  <cp:lastModifiedBy>1</cp:lastModifiedBy>
  <cp:revision>62</cp:revision>
  <dcterms:created xsi:type="dcterms:W3CDTF">2013-09-03T09:21:18Z</dcterms:created>
  <dcterms:modified xsi:type="dcterms:W3CDTF">2020-09-18T10:15:33Z</dcterms:modified>
</cp:coreProperties>
</file>